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docProps/custom.xml" ContentType="application/vnd.openxmlformats-officedocument.custom-properties+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2"/>
  </p:notesMasterIdLst>
  <p:sldIdLst>
    <p:sldId id="256" r:id="rId2"/>
    <p:sldId id="282" r:id="rId3"/>
    <p:sldId id="262" r:id="rId4"/>
    <p:sldId id="260" r:id="rId5"/>
    <p:sldId id="265" r:id="rId6"/>
    <p:sldId id="266" r:id="rId7"/>
    <p:sldId id="267" r:id="rId8"/>
    <p:sldId id="271" r:id="rId9"/>
    <p:sldId id="269" r:id="rId10"/>
    <p:sldId id="272" r:id="rId11"/>
    <p:sldId id="270" r:id="rId12"/>
    <p:sldId id="277" r:id="rId13"/>
    <p:sldId id="273" r:id="rId14"/>
    <p:sldId id="274" r:id="rId15"/>
    <p:sldId id="279" r:id="rId16"/>
    <p:sldId id="280" r:id="rId17"/>
    <p:sldId id="275" r:id="rId18"/>
    <p:sldId id="276" r:id="rId19"/>
    <p:sldId id="281" r:id="rId20"/>
    <p:sldId id="278" r:id="rId21"/>
  </p:sldIdLst>
  <p:sldSz cx="9144000" cy="5143500" type="screen16x9"/>
  <p:notesSz cx="6858000" cy="9144000"/>
  <p:defaultTextStyle>
    <a:lvl1pPr marL="0" algn="l" rtl="0" latinLnBrk="0">
      <a:defRPr lang="el-GR" sz="1800" kern="1200">
        <a:solidFill>
          <a:schemeClr val="tx1"/>
        </a:solidFill>
        <a:latin typeface="+mn-lt"/>
        <a:ea typeface="+mn-ea"/>
        <a:cs typeface="+mn-cs"/>
      </a:defRPr>
    </a:lvl1pPr>
    <a:lvl2pPr marL="457200" algn="l" rtl="0" latinLnBrk="0">
      <a:defRPr lang="el-GR" sz="1800" kern="1200">
        <a:solidFill>
          <a:schemeClr val="tx1"/>
        </a:solidFill>
        <a:latin typeface="+mn-lt"/>
        <a:ea typeface="+mn-ea"/>
        <a:cs typeface="+mn-cs"/>
      </a:defRPr>
    </a:lvl2pPr>
    <a:lvl3pPr marL="914400" algn="l" rtl="0" latinLnBrk="0">
      <a:defRPr lang="el-GR" sz="1800" kern="1200">
        <a:solidFill>
          <a:schemeClr val="tx1"/>
        </a:solidFill>
        <a:latin typeface="+mn-lt"/>
        <a:ea typeface="+mn-ea"/>
        <a:cs typeface="+mn-cs"/>
      </a:defRPr>
    </a:lvl3pPr>
    <a:lvl4pPr marL="1371600" algn="l" rtl="0" latinLnBrk="0">
      <a:defRPr lang="el-GR" sz="1800" kern="1200">
        <a:solidFill>
          <a:schemeClr val="tx1"/>
        </a:solidFill>
        <a:latin typeface="+mn-lt"/>
        <a:ea typeface="+mn-ea"/>
        <a:cs typeface="+mn-cs"/>
      </a:defRPr>
    </a:lvl4pPr>
    <a:lvl5pPr marL="1828800" algn="l" rtl="0" latinLnBrk="0">
      <a:defRPr lang="el-GR" sz="1800" kern="1200">
        <a:solidFill>
          <a:schemeClr val="tx1"/>
        </a:solidFill>
        <a:latin typeface="+mn-lt"/>
        <a:ea typeface="+mn-ea"/>
        <a:cs typeface="+mn-cs"/>
      </a:defRPr>
    </a:lvl5pPr>
    <a:lvl6pPr marL="2286000" algn="l" rtl="0" latinLnBrk="0">
      <a:defRPr lang="el-GR" sz="1800" kern="1200">
        <a:solidFill>
          <a:schemeClr val="tx1"/>
        </a:solidFill>
        <a:latin typeface="+mn-lt"/>
        <a:ea typeface="+mn-ea"/>
        <a:cs typeface="+mn-cs"/>
      </a:defRPr>
    </a:lvl6pPr>
    <a:lvl7pPr marL="2743200" algn="l" rtl="0" latinLnBrk="0">
      <a:defRPr lang="el-GR" sz="1800" kern="1200">
        <a:solidFill>
          <a:schemeClr val="tx1"/>
        </a:solidFill>
        <a:latin typeface="+mn-lt"/>
        <a:ea typeface="+mn-ea"/>
        <a:cs typeface="+mn-cs"/>
      </a:defRPr>
    </a:lvl7pPr>
    <a:lvl8pPr marL="3200400" algn="l" rtl="0" latinLnBrk="0">
      <a:defRPr lang="el-GR" sz="1800" kern="1200">
        <a:solidFill>
          <a:schemeClr val="tx1"/>
        </a:solidFill>
        <a:latin typeface="+mn-lt"/>
        <a:ea typeface="+mn-ea"/>
        <a:cs typeface="+mn-cs"/>
      </a:defRPr>
    </a:lvl8pPr>
    <a:lvl9pPr marL="3657600" algn="l" rtl="0" latinLnBrk="0">
      <a:defRPr lang="el-G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BC89EF96-8CEA-46FF-86C4-4CE0E7609802}" styleName="Φωτεινό στυλ 3 - Έμφαση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87621" autoAdjust="0"/>
  </p:normalViewPr>
  <p:slideViewPr>
    <p:cSldViewPr>
      <p:cViewPr varScale="1">
        <p:scale>
          <a:sx n="129" d="100"/>
          <a:sy n="129" d="100"/>
        </p:scale>
        <p:origin x="-1020" y="-8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latinLnBrk="0">
              <a:defRPr lang="el-GR" sz="1200"/>
            </a:lvl1pPr>
            <a:extLst/>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latinLnBrk="0">
              <a:defRPr lang="el-GR" sz="1200"/>
            </a:lvl1pPr>
            <a:extLst/>
          </a:lstStyle>
          <a:p>
            <a:fld id="{A8ADFD5B-A66C-449C-B6E8-FB716D07777D}" type="datetimeFigureOut">
              <a:rPr/>
              <a:pPr/>
              <a:t>30/6/2006</a:t>
            </a:fld>
            <a:endParaRPr lang="el-G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l-GR"/>
              <a:t>Κάντε κλικ για επεξεργασία των στυλ υποδείγματος κειμένου</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latinLnBrk="0">
              <a:defRPr lang="el-GR" sz="1200"/>
            </a:lvl1pPr>
            <a:extLst/>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el-GR" sz="1200"/>
            </a:lvl1pPr>
            <a:extLst/>
          </a:lstStyle>
          <a:p>
            <a:fld id="{CA5D3BF3-D352-46FC-8343-31F56E6730EA}" type="slidenum">
              <a:rPr/>
              <a:pPr/>
              <a:t>‹#›</a:t>
            </a:fld>
            <a:endParaRPr lang="el-GR"/>
          </a:p>
        </p:txBody>
      </p:sp>
    </p:spTree>
  </p:cSld>
  <p:clrMap bg1="lt1" tx1="dk1" bg2="lt2" tx2="dk2" accent1="accent1" accent2="accent2" accent3="accent3" accent4="accent4" accent5="accent5" accent6="accent6" hlink="hlink" folHlink="folHlink"/>
  <p:notesStyle>
    <a:lvl1pPr marL="0" algn="l" rtl="0" latinLnBrk="0">
      <a:defRPr lang="el-GR" sz="1200" kern="1200">
        <a:solidFill>
          <a:schemeClr val="tx1"/>
        </a:solidFill>
        <a:latin typeface="+mn-lt"/>
        <a:ea typeface="+mn-ea"/>
        <a:cs typeface="+mn-cs"/>
      </a:defRPr>
    </a:lvl1pPr>
    <a:lvl2pPr marL="457200" algn="l" rtl="0" latinLnBrk="0">
      <a:defRPr lang="el-GR" sz="1200" kern="1200">
        <a:solidFill>
          <a:schemeClr val="tx1"/>
        </a:solidFill>
        <a:latin typeface="+mn-lt"/>
        <a:ea typeface="+mn-ea"/>
        <a:cs typeface="+mn-cs"/>
      </a:defRPr>
    </a:lvl2pPr>
    <a:lvl3pPr marL="914400" algn="l" rtl="0" latinLnBrk="0">
      <a:defRPr lang="el-GR" sz="1200" kern="1200">
        <a:solidFill>
          <a:schemeClr val="tx1"/>
        </a:solidFill>
        <a:latin typeface="+mn-lt"/>
        <a:ea typeface="+mn-ea"/>
        <a:cs typeface="+mn-cs"/>
      </a:defRPr>
    </a:lvl3pPr>
    <a:lvl4pPr marL="1371600" algn="l" rtl="0" latinLnBrk="0">
      <a:defRPr lang="el-GR" sz="1200" kern="1200">
        <a:solidFill>
          <a:schemeClr val="tx1"/>
        </a:solidFill>
        <a:latin typeface="+mn-lt"/>
        <a:ea typeface="+mn-ea"/>
        <a:cs typeface="+mn-cs"/>
      </a:defRPr>
    </a:lvl4pPr>
    <a:lvl5pPr marL="1828800" algn="l" rtl="0" latinLnBrk="0">
      <a:defRPr lang="el-GR" sz="1200" kern="1200">
        <a:solidFill>
          <a:schemeClr val="tx1"/>
        </a:solidFill>
        <a:latin typeface="+mn-lt"/>
        <a:ea typeface="+mn-ea"/>
        <a:cs typeface="+mn-cs"/>
      </a:defRPr>
    </a:lvl5pPr>
    <a:lvl6pPr marL="2286000" algn="l" rtl="0" latinLnBrk="0">
      <a:defRPr lang="el-GR" sz="1200" kern="1200">
        <a:solidFill>
          <a:schemeClr val="tx1"/>
        </a:solidFill>
        <a:latin typeface="+mn-lt"/>
        <a:ea typeface="+mn-ea"/>
        <a:cs typeface="+mn-cs"/>
      </a:defRPr>
    </a:lvl6pPr>
    <a:lvl7pPr marL="2743200" algn="l" rtl="0" latinLnBrk="0">
      <a:defRPr lang="el-GR" sz="1200" kern="1200">
        <a:solidFill>
          <a:schemeClr val="tx1"/>
        </a:solidFill>
        <a:latin typeface="+mn-lt"/>
        <a:ea typeface="+mn-ea"/>
        <a:cs typeface="+mn-cs"/>
      </a:defRPr>
    </a:lvl7pPr>
    <a:lvl8pPr marL="3200400" algn="l" rtl="0" latinLnBrk="0">
      <a:defRPr lang="el-GR" sz="1200" kern="1200">
        <a:solidFill>
          <a:schemeClr val="tx1"/>
        </a:solidFill>
        <a:latin typeface="+mn-lt"/>
        <a:ea typeface="+mn-ea"/>
        <a:cs typeface="+mn-cs"/>
      </a:defRPr>
    </a:lvl8pPr>
    <a:lvl9pPr marL="3657600" algn="l" rtl="0" latinLnBrk="0">
      <a:defRPr lang="el-G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4</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5</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7</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9</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11</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dirty="0"/>
          </a:p>
        </p:txBody>
      </p:sp>
      <p:sp>
        <p:nvSpPr>
          <p:cNvPr id="4" name="Rectangle 3"/>
          <p:cNvSpPr>
            <a:spLocks noGrp="1"/>
          </p:cNvSpPr>
          <p:nvPr>
            <p:ph type="sldNum" sz="quarter" idx="10"/>
          </p:nvPr>
        </p:nvSpPr>
        <p:spPr/>
        <p:txBody>
          <a:bodyPr/>
          <a:lstStyle>
            <a:extLst/>
          </a:lstStyle>
          <a:p>
            <a:fld id="{CA5D3BF3-D352-46FC-8343-31F56E6730EA}" type="slidenum">
              <a:rPr lang="el-GR" smtClean="0"/>
              <a:pPr/>
              <a:t>12</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14</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16</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18</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19</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l-GR"/>
          </a:p>
        </p:txBody>
      </p:sp>
      <p:sp>
        <p:nvSpPr>
          <p:cNvPr id="4" name="Rectangle 3"/>
          <p:cNvSpPr>
            <a:spLocks noGrp="1"/>
          </p:cNvSpPr>
          <p:nvPr>
            <p:ph type="sldNum" sz="quarter" idx="10"/>
          </p:nvPr>
        </p:nvSpPr>
        <p:spPr/>
        <p:txBody>
          <a:bodyPr/>
          <a:lstStyle>
            <a:extLst/>
          </a:lstStyle>
          <a:p>
            <a:fld id="{CA5D3BF3-D352-46FC-8343-31F56E6730EA}" type="slidenum">
              <a:rPr lang="el-GR" smtClean="0"/>
              <a:pPr/>
              <a:t>20</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9" name="Subtitle 8"/>
          <p:cNvSpPr>
            <a:spLocks noGrp="1"/>
          </p:cNvSpPr>
          <p:nvPr>
            <p:ph type="subTitle" idx="1"/>
          </p:nvPr>
        </p:nvSpPr>
        <p:spPr>
          <a:xfrm>
            <a:off x="2362200" y="4537528"/>
            <a:ext cx="6515100" cy="514350"/>
          </a:xfrm>
        </p:spPr>
        <p:txBody>
          <a:bodyPr anchor="ctr"/>
          <a:lstStyle>
            <a:lvl1pPr marL="0" indent="0" algn="l" eaLnBrk="1" latinLnBrk="0" hangingPunct="1">
              <a:buNone/>
              <a:defRPr kumimoji="0" lang="el-GR"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lang="el-GR" smtClean="0"/>
              <a:t>Κάντε κλικ για να επεξεργαστείτε τον υπότιτλο του υποδείγματος</a:t>
            </a:r>
            <a:endParaRPr/>
          </a:p>
        </p:txBody>
      </p:sp>
      <p:sp>
        <p:nvSpPr>
          <p:cNvPr id="28" name="Date Placeholder 27"/>
          <p:cNvSpPr>
            <a:spLocks noGrp="1"/>
          </p:cNvSpPr>
          <p:nvPr>
            <p:ph type="dt" sz="half" idx="10"/>
          </p:nvPr>
        </p:nvSpPr>
        <p:spPr>
          <a:xfrm>
            <a:off x="76200" y="4551524"/>
            <a:ext cx="2057400" cy="514350"/>
          </a:xfrm>
        </p:spPr>
        <p:txBody>
          <a:bodyPr>
            <a:noAutofit/>
          </a:bodyPr>
          <a:lstStyle>
            <a:lvl1pPr algn="ctr" eaLnBrk="1" latinLnBrk="0" hangingPunct="1">
              <a:defRPr kumimoji="0" lang="el-GR" sz="2000">
                <a:solidFill>
                  <a:srgbClr val="FFFFFF"/>
                </a:solidFill>
              </a:defRPr>
            </a:lvl1pPr>
            <a:extLst/>
          </a:lstStyle>
          <a:p>
            <a:pPr algn="ctr"/>
            <a:fld id="{047E157E-8DCB-4F70-A0AF-5EB586A91DD4}" type="datetime1">
              <a:rPr kumimoji="0" lang="el-GR">
                <a:solidFill>
                  <a:srgbClr val="FFFFFF"/>
                </a:solidFill>
              </a:rPr>
              <a:pPr algn="ctr"/>
              <a:t>15/3/2026</a:t>
            </a:fld>
            <a:endParaRPr kumimoji="0" lang="el-GR" sz="200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eaLnBrk="1" latinLnBrk="0" hangingPunct="1">
              <a:defRPr kumimoji="0" lang="el-GR">
                <a:solidFill>
                  <a:schemeClr val="tx2"/>
                </a:solidFill>
              </a:defRPr>
            </a:lvl1pPr>
            <a:extLst/>
          </a:lstStyle>
          <a:p>
            <a:pPr algn="r"/>
            <a:endParaRPr kumimoji="0" lang="el-GR">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lang="el-GR">
                <a:solidFill>
                  <a:schemeClr val="tx2"/>
                </a:solidFill>
              </a:defRPr>
            </a:lvl1pPr>
            <a:extLst/>
          </a:lstStyle>
          <a:p>
            <a:fld id="{8F82E0A0-C266-4798-8C8F-B9F91E9DA37E}" type="slidenum">
              <a:rPr kumimoji="0" lang="el-GR">
                <a:solidFill>
                  <a:schemeClr val="tx2"/>
                </a:solidFill>
              </a:rPr>
              <a:pPr/>
              <a:t>‹#›</a:t>
            </a:fld>
            <a:endParaRPr kumimoji="0" lang="el-GR">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eaLnBrk="1" latinLnBrk="0" hangingPunct="1">
              <a:defRPr kumimoji="0" lang="el-GR" cap="all" baseline="0"/>
            </a:lvl1pPr>
            <a:extLst/>
          </a:lstStyle>
          <a:p>
            <a:pPr eaLnBrk="1" latinLnBrk="0" hangingPunct="1"/>
            <a:r>
              <a:rPr lang="el-GR" smtClean="0"/>
              <a:t>Kλικ για επεξεργασία του τίτλου</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pPr eaLnBrk="1" latinLnBrk="0" hangingPunct="1"/>
            <a:r>
              <a:rPr lang="el-GR" smtClean="0"/>
              <a:t>Kλικ για επεξεργασία του τίτλου</a:t>
            </a:r>
            <a:endParaRPr/>
          </a:p>
        </p:txBody>
      </p:sp>
      <p:sp>
        <p:nvSpPr>
          <p:cNvPr id="3" name="Rectangle 2"/>
          <p:cNvSpPr>
            <a:spLocks noGrp="1"/>
          </p:cNvSpPr>
          <p:nvPr>
            <p:ph type="dt" sz="half" idx="10"/>
          </p:nvPr>
        </p:nvSpPr>
        <p:spPr/>
        <p:txBody>
          <a:bodyPr/>
          <a:lstStyle>
            <a:extLst/>
          </a:lstStyle>
          <a:p>
            <a:fld id="{E4606EA6-EFEA-4C30-9264-4F9291A5780D}" type="datetime1">
              <a:rPr/>
              <a:pPr/>
              <a:t>30/6/2006</a:t>
            </a:fld>
            <a:endParaRPr kumimoji="0" lang="el-GR"/>
          </a:p>
        </p:txBody>
      </p:sp>
      <p:sp>
        <p:nvSpPr>
          <p:cNvPr id="4" name="Rectangle 3"/>
          <p:cNvSpPr>
            <a:spLocks noGrp="1"/>
          </p:cNvSpPr>
          <p:nvPr>
            <p:ph type="ftr" sz="quarter" idx="11"/>
          </p:nvPr>
        </p:nvSpPr>
        <p:spPr/>
        <p:txBody>
          <a:bodyPr/>
          <a:lstStyle>
            <a:extLst/>
          </a:lstStyle>
          <a:p>
            <a:endParaRPr kumimoji="0" lang="el-GR"/>
          </a:p>
        </p:txBody>
      </p:sp>
      <p:sp>
        <p:nvSpPr>
          <p:cNvPr id="5" name="Rectangle 4"/>
          <p:cNvSpPr>
            <a:spLocks noGrp="1"/>
          </p:cNvSpPr>
          <p:nvPr>
            <p:ph type="sldNum" sz="quarter" idx="12"/>
          </p:nvPr>
        </p:nvSpPr>
        <p:spPr/>
        <p:txBody>
          <a:bodyPr/>
          <a:lstStyle>
            <a:extLst/>
          </a:lstStyle>
          <a:p>
            <a:pPr algn="ctr"/>
            <a:fld id="{8F82E0A0-C266-4798-8C8F-B9F91E9DA37E}" type="slidenum">
              <a:rPr kumimoji="0" lang="el-GR" sz="1400" b="1">
                <a:solidFill>
                  <a:srgbClr val="FFFFFF"/>
                </a:solidFill>
              </a:rPr>
              <a:pPr algn="ctr"/>
              <a:t>‹#›</a:t>
            </a:fld>
            <a:endParaRPr kumimoji="0" lang="el-GR"/>
          </a:p>
        </p:txBody>
      </p:sp>
      <p:sp>
        <p:nvSpPr>
          <p:cNvPr id="7" name="Rectangle 6"/>
          <p:cNvSpPr>
            <a:spLocks noGrp="1"/>
          </p:cNvSpPr>
          <p:nvPr>
            <p:ph sz="quarter" idx="13"/>
          </p:nvPr>
        </p:nvSpPr>
        <p:spPr>
          <a:xfrm>
            <a:off x="609600" y="1352550"/>
            <a:ext cx="8153400" cy="3276600"/>
          </a:xfrm>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eaLnBrk="1" latinLnBrk="0" hangingPunct="1">
              <a:buNone/>
              <a:defRPr kumimoji="0" lang="el-GR" sz="2800">
                <a:solidFill>
                  <a:schemeClr val="tx2"/>
                </a:solidFill>
              </a:defRPr>
            </a:lvl1pPr>
            <a:lvl2pPr eaLnBrk="1" latinLnBrk="0" hangingPunct="1">
              <a:buNone/>
              <a:defRPr kumimoji="0" lang="el-GR" sz="1800">
                <a:solidFill>
                  <a:schemeClr val="tx1">
                    <a:tint val="75000"/>
                  </a:schemeClr>
                </a:solidFill>
              </a:defRPr>
            </a:lvl2pPr>
            <a:lvl3pPr eaLnBrk="1" latinLnBrk="0" hangingPunct="1">
              <a:buNone/>
              <a:defRPr kumimoji="0" lang="el-GR" sz="1600">
                <a:solidFill>
                  <a:schemeClr val="tx1">
                    <a:tint val="75000"/>
                  </a:schemeClr>
                </a:solidFill>
              </a:defRPr>
            </a:lvl3pPr>
            <a:lvl4pPr eaLnBrk="1" latinLnBrk="0" hangingPunct="1">
              <a:buNone/>
              <a:defRPr kumimoji="0" lang="el-GR" sz="1400">
                <a:solidFill>
                  <a:schemeClr val="tx1">
                    <a:tint val="75000"/>
                  </a:schemeClr>
                </a:solidFill>
              </a:defRPr>
            </a:lvl4pPr>
            <a:lvl5pPr eaLnBrk="1" latinLnBrk="0" hangingPunct="1">
              <a:buNone/>
              <a:defRPr kumimoji="0" lang="el-GR" sz="1400">
                <a:solidFill>
                  <a:schemeClr val="tx1">
                    <a:tint val="75000"/>
                  </a:schemeClr>
                </a:solidFill>
              </a:defRPr>
            </a:lvl5pPr>
            <a:extLst/>
          </a:lstStyle>
          <a:p>
            <a:pPr lvl="0" eaLnBrk="1" latinLnBrk="0" hangingPunct="1"/>
            <a:r>
              <a:rPr lang="el-GR" smtClean="0"/>
              <a:t>Kλικ για επεξεργασία των στυλ του υποδείγματος</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2" name="Title 1"/>
          <p:cNvSpPr>
            <a:spLocks noGrp="1"/>
          </p:cNvSpPr>
          <p:nvPr>
            <p:ph type="title" hasCustomPrompt="1"/>
          </p:nvPr>
        </p:nvSpPr>
        <p:spPr>
          <a:xfrm>
            <a:off x="1371600" y="1200150"/>
            <a:ext cx="7620000" cy="742950"/>
          </a:xfrm>
        </p:spPr>
        <p:txBody>
          <a:bodyPr/>
          <a:lstStyle>
            <a:lvl1pPr algn="l" eaLnBrk="1" latinLnBrk="0" hangingPunct="1">
              <a:buNone/>
              <a:defRPr kumimoji="0" lang="el-GR" sz="4400" b="0" cap="none">
                <a:solidFill>
                  <a:srgbClr val="FFFFFF"/>
                </a:solidFill>
              </a:defRPr>
            </a:lvl1pPr>
            <a:extLst/>
          </a:lstStyle>
          <a:p>
            <a:r>
              <a:rPr kumimoji="0" lang="el-GR"/>
              <a:t>Κάντε κλικ για επεξεργασία του στυλ του τίτλου</a:t>
            </a:r>
          </a:p>
        </p:txBody>
      </p:sp>
      <p:sp>
        <p:nvSpPr>
          <p:cNvPr id="12" name="Date Placeholder 11"/>
          <p:cNvSpPr>
            <a:spLocks noGrp="1"/>
          </p:cNvSpPr>
          <p:nvPr>
            <p:ph type="dt" sz="half" idx="10"/>
          </p:nvPr>
        </p:nvSpPr>
        <p:spPr/>
        <p:txBody>
          <a:bodyPr/>
          <a:lstStyle>
            <a:extLst/>
          </a:lstStyle>
          <a:p>
            <a:fld id="{6FCF9F07-3BC7-4570-B054-79111B0A380C}" type="datetime1">
              <a:rPr/>
              <a:pPr/>
              <a:t>30/6/2006</a:t>
            </a:fld>
            <a:endParaRPr kumimoji="0" lang="el-GR"/>
          </a:p>
        </p:txBody>
      </p:sp>
      <p:sp>
        <p:nvSpPr>
          <p:cNvPr id="13" name="Slide Number Placeholder 12"/>
          <p:cNvSpPr>
            <a:spLocks noGrp="1"/>
          </p:cNvSpPr>
          <p:nvPr>
            <p:ph type="sldNum" sz="quarter" idx="11"/>
          </p:nvPr>
        </p:nvSpPr>
        <p:spPr>
          <a:xfrm>
            <a:off x="0" y="1314450"/>
            <a:ext cx="1295400" cy="526257"/>
          </a:xfrm>
        </p:spPr>
        <p:txBody>
          <a:bodyPr>
            <a:noAutofit/>
          </a:bodyPr>
          <a:lstStyle>
            <a:lvl1pPr eaLnBrk="1" latinLnBrk="0" hangingPunct="1">
              <a:defRPr kumimoji="0" lang="el-GR" sz="2400">
                <a:solidFill>
                  <a:srgbClr val="FFFFFF"/>
                </a:solidFill>
              </a:defRPr>
            </a:lvl1pPr>
            <a:extLst/>
          </a:lstStyle>
          <a:p>
            <a:pPr algn="ctr"/>
            <a:fld id="{8F82E0A0-C266-4798-8C8F-B9F91E9DA37E}" type="slidenum">
              <a:rPr kumimoji="0" lang="el-GR" sz="2400" b="1">
                <a:solidFill>
                  <a:srgbClr val="FFFFFF"/>
                </a:solidFill>
              </a:rPr>
              <a:pPr algn="ctr"/>
              <a:t>‹#›</a:t>
            </a:fld>
            <a:endParaRPr kumimoji="0" lang="el-GR" sz="2400">
              <a:solidFill>
                <a:srgbClr val="FFFFFF"/>
              </a:solidFill>
            </a:endParaRPr>
          </a:p>
        </p:txBody>
      </p:sp>
      <p:sp>
        <p:nvSpPr>
          <p:cNvPr id="14" name="Footer Placeholder 13"/>
          <p:cNvSpPr>
            <a:spLocks noGrp="1"/>
          </p:cNvSpPr>
          <p:nvPr>
            <p:ph type="ftr" sz="quarter" idx="12"/>
          </p:nvPr>
        </p:nvSpPr>
        <p:spPr/>
        <p:txBody>
          <a:bodyPr/>
          <a:lstStyle>
            <a:extLst/>
          </a:lstStyle>
          <a:p>
            <a:endParaRPr kumimoji="0" lang="el-G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0" hangingPunct="1"/>
            <a:r>
              <a:rPr lang="el-GR" smtClean="0"/>
              <a:t>Kλικ για επεξεργασία του τίτλου</a:t>
            </a:r>
            <a:endParaRPr/>
          </a:p>
        </p:txBody>
      </p:sp>
      <p:sp>
        <p:nvSpPr>
          <p:cNvPr id="9" name="Content Placeholder 8"/>
          <p:cNvSpPr>
            <a:spLocks noGrp="1"/>
          </p:cNvSpPr>
          <p:nvPr>
            <p:ph sz="quarter" idx="13"/>
          </p:nvPr>
        </p:nvSpPr>
        <p:spPr>
          <a:xfrm>
            <a:off x="609600" y="1352551"/>
            <a:ext cx="3886200" cy="3268624"/>
          </a:xfrm>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a:p>
        </p:txBody>
      </p:sp>
      <p:sp>
        <p:nvSpPr>
          <p:cNvPr id="11" name="Content Placeholder 10"/>
          <p:cNvSpPr>
            <a:spLocks noGrp="1"/>
          </p:cNvSpPr>
          <p:nvPr>
            <p:ph sz="quarter" idx="14"/>
          </p:nvPr>
        </p:nvSpPr>
        <p:spPr>
          <a:xfrm>
            <a:off x="4844901" y="1352549"/>
            <a:ext cx="3886200" cy="3268625"/>
          </a:xfrm>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a:p>
        </p:txBody>
      </p:sp>
      <p:sp>
        <p:nvSpPr>
          <p:cNvPr id="8" name="Date Placeholder 7"/>
          <p:cNvSpPr>
            <a:spLocks noGrp="1"/>
          </p:cNvSpPr>
          <p:nvPr>
            <p:ph type="dt" sz="half" idx="15"/>
          </p:nvPr>
        </p:nvSpPr>
        <p:spPr/>
        <p:txBody>
          <a:bodyPr rtlCol="0"/>
          <a:lstStyle>
            <a:extLst/>
          </a:lstStyle>
          <a:p>
            <a:fld id="{E4606EA6-EFEA-4C30-9264-4F9291A5780D}" type="datetime1">
              <a:rPr/>
              <a:pPr/>
              <a:t>30/6/2006</a:t>
            </a:fld>
            <a:endParaRPr kumimoji="0" lang="el-GR"/>
          </a:p>
        </p:txBody>
      </p:sp>
      <p:sp>
        <p:nvSpPr>
          <p:cNvPr id="10" name="Slide Number Placeholder 9"/>
          <p:cNvSpPr>
            <a:spLocks noGrp="1"/>
          </p:cNvSpPr>
          <p:nvPr>
            <p:ph type="sldNum" sz="quarter" idx="16"/>
          </p:nvPr>
        </p:nvSpPr>
        <p:spPr/>
        <p:txBody>
          <a:bodyPr rtlCol="0"/>
          <a:lstStyle>
            <a:extLst/>
          </a:lstStyle>
          <a:p>
            <a:pPr algn="ctr"/>
            <a:fld id="{8F82E0A0-C266-4798-8C8F-B9F91E9DA37E}" type="slidenum">
              <a:rPr kumimoji="0" lang="el-GR" sz="1400" b="1">
                <a:solidFill>
                  <a:srgbClr val="FFFFFF"/>
                </a:solidFill>
              </a:rPr>
              <a:pPr algn="ctr"/>
              <a:t>‹#›</a:t>
            </a:fld>
            <a:endParaRPr kumimoji="0" lang="el-GR"/>
          </a:p>
        </p:txBody>
      </p:sp>
      <p:sp>
        <p:nvSpPr>
          <p:cNvPr id="12" name="Footer Placeholder 11"/>
          <p:cNvSpPr>
            <a:spLocks noGrp="1"/>
          </p:cNvSpPr>
          <p:nvPr>
            <p:ph type="ftr" sz="quarter" idx="17"/>
          </p:nvPr>
        </p:nvSpPr>
        <p:spPr/>
        <p:txBody>
          <a:bodyPr rtlCol="0"/>
          <a:lstStyle>
            <a:extLst/>
          </a:lstStyle>
          <a:p>
            <a:endParaRPr kumimoji="0"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eaLnBrk="1" latinLnBrk="0" hangingPunct="1">
              <a:defRPr kumimoji="0" lang="el-GR"/>
            </a:lvl1pPr>
            <a:extLst/>
          </a:lstStyle>
          <a:p>
            <a:pPr eaLnBrk="1" latinLnBrk="0" hangingPunct="1"/>
            <a:r>
              <a:rPr lang="el-GR" smtClean="0"/>
              <a:t>Kλικ για επεξεργασία του τίτλου</a:t>
            </a:r>
            <a:endParaRPr/>
          </a:p>
        </p:txBody>
      </p:sp>
      <p:sp>
        <p:nvSpPr>
          <p:cNvPr id="11" name="Content Placeholder 10"/>
          <p:cNvSpPr>
            <a:spLocks noGrp="1"/>
          </p:cNvSpPr>
          <p:nvPr>
            <p:ph sz="quarter" idx="13"/>
          </p:nvPr>
        </p:nvSpPr>
        <p:spPr>
          <a:xfrm>
            <a:off x="609600" y="1919818"/>
            <a:ext cx="3886200" cy="2628900"/>
          </a:xfrm>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a:p>
        </p:txBody>
      </p:sp>
      <p:sp>
        <p:nvSpPr>
          <p:cNvPr id="13" name="Content Placeholder 12"/>
          <p:cNvSpPr>
            <a:spLocks noGrp="1"/>
          </p:cNvSpPr>
          <p:nvPr>
            <p:ph sz="quarter" idx="14"/>
          </p:nvPr>
        </p:nvSpPr>
        <p:spPr>
          <a:xfrm>
            <a:off x="4800600" y="1919818"/>
            <a:ext cx="3886200" cy="2628900"/>
          </a:xfrm>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a:p>
        </p:txBody>
      </p:sp>
      <p:sp>
        <p:nvSpPr>
          <p:cNvPr id="10" name="Date Placeholder 9"/>
          <p:cNvSpPr>
            <a:spLocks noGrp="1"/>
          </p:cNvSpPr>
          <p:nvPr>
            <p:ph type="dt" sz="half" idx="15"/>
          </p:nvPr>
        </p:nvSpPr>
        <p:spPr/>
        <p:txBody>
          <a:bodyPr rtlCol="0"/>
          <a:lstStyle>
            <a:extLst/>
          </a:lstStyle>
          <a:p>
            <a:fld id="{E4606EA6-EFEA-4C30-9264-4F9291A5780D}" type="datetime1">
              <a:rPr/>
              <a:pPr/>
              <a:t>30/6/2006</a:t>
            </a:fld>
            <a:endParaRPr kumimoji="0" lang="el-GR"/>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kumimoji="0" lang="el-GR" sz="1400" b="1">
                <a:solidFill>
                  <a:srgbClr val="FFFFFF"/>
                </a:solidFill>
              </a:rPr>
              <a:pPr algn="ctr"/>
              <a:t>‹#›</a:t>
            </a:fld>
            <a:endParaRPr kumimoji="0" lang="el-GR"/>
          </a:p>
        </p:txBody>
      </p:sp>
      <p:sp>
        <p:nvSpPr>
          <p:cNvPr id="14" name="Footer Placeholder 13"/>
          <p:cNvSpPr>
            <a:spLocks noGrp="1"/>
          </p:cNvSpPr>
          <p:nvPr>
            <p:ph type="ftr" sz="quarter" idx="17"/>
          </p:nvPr>
        </p:nvSpPr>
        <p:spPr/>
        <p:txBody>
          <a:bodyPr rtlCol="0"/>
          <a:lstStyle>
            <a:extLst/>
          </a:lstStyle>
          <a:p>
            <a:endParaRPr kumimoji="0" lang="el-GR"/>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eaLnBrk="1" latinLnBrk="0" hangingPunct="1">
              <a:buFontTx/>
              <a:buNone/>
              <a:defRPr kumimoji="0" lang="el-GR" sz="2000" b="1">
                <a:solidFill>
                  <a:srgbClr val="FFFFFF"/>
                </a:solidFill>
              </a:defRPr>
            </a:lvl1pPr>
            <a:extLst/>
          </a:lstStyle>
          <a:p>
            <a:pPr lvl="0" eaLnBrk="1" latinLnBrk="0" hangingPunct="1"/>
            <a:r>
              <a:rPr lang="el-GR" smtClean="0"/>
              <a:t>Kλικ για επεξεργασία των στυλ του υποδείγματος</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eaLnBrk="1" latinLnBrk="0" hangingPunct="1">
              <a:buFontTx/>
              <a:buNone/>
              <a:defRPr kumimoji="0" lang="el-GR" sz="2000" b="1">
                <a:solidFill>
                  <a:srgbClr val="FFFFFF"/>
                </a:solidFill>
              </a:defRPr>
            </a:lvl1pPr>
            <a:extLst/>
          </a:lstStyle>
          <a:p>
            <a:pPr lvl="0" eaLnBrk="1" latinLnBrk="0" hangingPunct="1"/>
            <a:r>
              <a:rPr lang="el-GR" smtClean="0"/>
              <a:t>Kλικ για επεξεργασία των στυλ του υποδείγματος</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0" hangingPunct="1"/>
            <a:r>
              <a:rPr lang="el-GR" smtClean="0"/>
              <a:t>Kλικ για επεξεργασία του τίτλου</a:t>
            </a:r>
            <a:endParaRPr/>
          </a:p>
        </p:txBody>
      </p:sp>
      <p:sp>
        <p:nvSpPr>
          <p:cNvPr id="3" name="Date Placeholder 2"/>
          <p:cNvSpPr>
            <a:spLocks noGrp="1"/>
          </p:cNvSpPr>
          <p:nvPr>
            <p:ph type="dt" sz="half" idx="10"/>
          </p:nvPr>
        </p:nvSpPr>
        <p:spPr/>
        <p:txBody>
          <a:bodyPr/>
          <a:lstStyle>
            <a:extLst/>
          </a:lstStyle>
          <a:p>
            <a:fld id="{6DFADB5D-B7A0-47E3-AD2D-B1A6F8614213}" type="datetime1">
              <a:rPr/>
              <a:pPr/>
              <a:t>30/6/2006</a:t>
            </a:fld>
            <a:endParaRPr kumimoji="0" lang="el-GR"/>
          </a:p>
        </p:txBody>
      </p:sp>
      <p:sp>
        <p:nvSpPr>
          <p:cNvPr id="4" name="Footer Placeholder 3"/>
          <p:cNvSpPr>
            <a:spLocks noGrp="1"/>
          </p:cNvSpPr>
          <p:nvPr>
            <p:ph type="ftr" sz="quarter" idx="11"/>
          </p:nvPr>
        </p:nvSpPr>
        <p:spPr/>
        <p:txBody>
          <a:bodyPr/>
          <a:lstStyle>
            <a:extLst/>
          </a:lstStyle>
          <a:p>
            <a:endParaRPr kumimoji="0" lang="el-GR"/>
          </a:p>
        </p:txBody>
      </p:sp>
      <p:sp>
        <p:nvSpPr>
          <p:cNvPr id="5" name="Slide Number Placeholder 4"/>
          <p:cNvSpPr>
            <a:spLocks noGrp="1"/>
          </p:cNvSpPr>
          <p:nvPr>
            <p:ph type="sldNum" sz="quarter" idx="12"/>
          </p:nvPr>
        </p:nvSpPr>
        <p:spPr/>
        <p:txBody>
          <a:bodyPr/>
          <a:lstStyle>
            <a:lvl1pPr eaLnBrk="1" latinLnBrk="0" hangingPunct="1">
              <a:defRPr kumimoji="0" lang="el-GR">
                <a:solidFill>
                  <a:srgbClr val="FFFFFF"/>
                </a:solidFill>
              </a:defRPr>
            </a:lvl1pPr>
            <a:extLst/>
          </a:lstStyle>
          <a:p>
            <a:fld id="{A3F7CB7D-F184-43C7-B6FD-03D728E1BBFF}" type="slidenum">
              <a:rPr kumimoji="0" lang="el-GR">
                <a:solidFill>
                  <a:srgbClr val="FFFFFF"/>
                </a:solidFill>
              </a:rPr>
              <a:pPr/>
              <a:t>‹#›</a:t>
            </a:fld>
            <a:endParaRPr kumimoji="0" lang="el-GR">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968126-03FC-49C0-B9B8-2B561CCC3D90}" type="datetime1">
              <a:rPr/>
              <a:pPr/>
              <a:t>30/6/2006</a:t>
            </a:fld>
            <a:endParaRPr kumimoji="0" lang="el-GR"/>
          </a:p>
        </p:txBody>
      </p:sp>
      <p:sp>
        <p:nvSpPr>
          <p:cNvPr id="3" name="Footer Placeholder 2"/>
          <p:cNvSpPr>
            <a:spLocks noGrp="1"/>
          </p:cNvSpPr>
          <p:nvPr>
            <p:ph type="ftr" sz="quarter" idx="11"/>
          </p:nvPr>
        </p:nvSpPr>
        <p:spPr/>
        <p:txBody>
          <a:bodyPr/>
          <a:lstStyle>
            <a:extLst/>
          </a:lstStyle>
          <a:p>
            <a:endParaRPr kumimoji="0" lang="el-GR"/>
          </a:p>
        </p:txBody>
      </p:sp>
      <p:sp>
        <p:nvSpPr>
          <p:cNvPr id="4" name="Slide Number Placeholder 3"/>
          <p:cNvSpPr>
            <a:spLocks noGrp="1"/>
          </p:cNvSpPr>
          <p:nvPr>
            <p:ph type="sldNum" sz="quarter" idx="12"/>
          </p:nvPr>
        </p:nvSpPr>
        <p:spPr>
          <a:xfrm>
            <a:off x="0" y="4686300"/>
            <a:ext cx="533400" cy="285750"/>
          </a:xfrm>
        </p:spPr>
        <p:txBody>
          <a:bodyPr/>
          <a:lstStyle>
            <a:lvl1pPr eaLnBrk="1" latinLnBrk="0" hangingPunct="1">
              <a:defRPr kumimoji="0" lang="el-GR">
                <a:solidFill>
                  <a:schemeClr val="tx2"/>
                </a:solidFill>
              </a:defRPr>
            </a:lvl1pPr>
            <a:extLst/>
          </a:lstStyle>
          <a:p>
            <a:fld id="{A3F7CB7D-F184-43C7-B6FD-03D728E1BBFF}" type="slidenum">
              <a:rPr kumimoji="0" lang="el-GR">
                <a:solidFill>
                  <a:schemeClr val="tx2"/>
                </a:solidFill>
              </a:rPr>
              <a:pPr/>
              <a:t>‹#›</a:t>
            </a:fld>
            <a:endParaRPr kumimoji="0" lang="el-GR">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eaLnBrk="1" latinLnBrk="0" hangingPunct="1">
              <a:buNone/>
              <a:defRPr kumimoji="0" lang="el-GR" sz="4200" b="0"/>
            </a:lvl1pPr>
            <a:extLst/>
          </a:lstStyle>
          <a:p>
            <a:pPr eaLnBrk="1" latinLnBrk="0" hangingPunct="1"/>
            <a:r>
              <a:rPr lang="el-GR" smtClean="0"/>
              <a:t>Kλικ για επεξεργασία του τίτλου</a:t>
            </a:r>
            <a:endParaRPr/>
          </a:p>
        </p:txBody>
      </p:sp>
      <p:sp>
        <p:nvSpPr>
          <p:cNvPr id="5" name="Date Placeholder 4"/>
          <p:cNvSpPr>
            <a:spLocks noGrp="1"/>
          </p:cNvSpPr>
          <p:nvPr>
            <p:ph type="dt" sz="half" idx="10"/>
          </p:nvPr>
        </p:nvSpPr>
        <p:spPr/>
        <p:txBody>
          <a:bodyPr/>
          <a:lstStyle>
            <a:extLst/>
          </a:lstStyle>
          <a:p>
            <a:fld id="{F49A8198-4617-485E-9585-4840B69DBBA6}" type="datetime1">
              <a:rPr/>
              <a:pPr/>
              <a:t>30/6/2006</a:t>
            </a:fld>
            <a:endParaRPr kumimoji="0" lang="el-GR"/>
          </a:p>
        </p:txBody>
      </p:sp>
      <p:sp>
        <p:nvSpPr>
          <p:cNvPr id="6" name="Footer Placeholder 5"/>
          <p:cNvSpPr>
            <a:spLocks noGrp="1"/>
          </p:cNvSpPr>
          <p:nvPr>
            <p:ph type="ftr" sz="quarter" idx="11"/>
          </p:nvPr>
        </p:nvSpPr>
        <p:spPr/>
        <p:txBody>
          <a:bodyPr/>
          <a:lstStyle>
            <a:extLst/>
          </a:lstStyle>
          <a:p>
            <a:endParaRPr kumimoji="0" lang="el-GR"/>
          </a:p>
        </p:txBody>
      </p:sp>
      <p:sp>
        <p:nvSpPr>
          <p:cNvPr id="7" name="Slide Number Placeholder 6"/>
          <p:cNvSpPr>
            <a:spLocks noGrp="1"/>
          </p:cNvSpPr>
          <p:nvPr>
            <p:ph type="sldNum" sz="quarter" idx="12"/>
          </p:nvPr>
        </p:nvSpPr>
        <p:spPr/>
        <p:txBody>
          <a:bodyPr/>
          <a:lstStyle>
            <a:lvl1pPr eaLnBrk="1" latinLnBrk="0" hangingPunct="1">
              <a:defRPr kumimoji="0" lang="el-GR">
                <a:solidFill>
                  <a:srgbClr val="FFFFFF"/>
                </a:solidFill>
              </a:defRPr>
            </a:lvl1pPr>
            <a:extLst/>
          </a:lstStyle>
          <a:p>
            <a:fld id="{A3F7CB7D-F184-43C7-B6FD-03D728E1BBFF}" type="slidenum">
              <a:rPr kumimoji="0" lang="el-GR">
                <a:solidFill>
                  <a:srgbClr val="FFFFFF"/>
                </a:solidFill>
              </a:rPr>
              <a:pPr/>
              <a:t>‹#›</a:t>
            </a:fld>
            <a:endParaRPr kumimoji="0" lang="el-GR">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lang="el-GR" sz="1800"/>
            </a:lvl1pPr>
            <a:lvl2pPr eaLnBrk="1" latinLnBrk="0" hangingPunct="1">
              <a:buNone/>
              <a:defRPr kumimoji="0" lang="el-GR" sz="1200"/>
            </a:lvl2pPr>
            <a:lvl3pPr eaLnBrk="1" latinLnBrk="0" hangingPunct="1">
              <a:buNone/>
              <a:defRPr kumimoji="0" lang="el-GR" sz="1000"/>
            </a:lvl3pPr>
            <a:lvl4pPr eaLnBrk="1" latinLnBrk="0" hangingPunct="1">
              <a:buNone/>
              <a:defRPr kumimoji="0" lang="el-GR" sz="900"/>
            </a:lvl4pPr>
            <a:lvl5pPr eaLnBrk="1" latinLnBrk="0" hangingPunct="1">
              <a:buNone/>
              <a:defRPr kumimoji="0" lang="el-GR" sz="900"/>
            </a:lvl5pPr>
            <a:extLst/>
          </a:lstStyle>
          <a:p>
            <a:pPr lvl="0" eaLnBrk="1" latinLnBrk="0" hangingPunct="1"/>
            <a:r>
              <a:rPr lang="el-GR" smtClean="0"/>
              <a:t>Kλικ για επεξεργασία των στυλ του υποδείγματος</a:t>
            </a:r>
          </a:p>
        </p:txBody>
      </p:sp>
      <p:sp>
        <p:nvSpPr>
          <p:cNvPr id="9" name="Content Placeholder 8"/>
          <p:cNvSpPr>
            <a:spLocks noGrp="1"/>
          </p:cNvSpPr>
          <p:nvPr>
            <p:ph sz="quarter" idx="13"/>
          </p:nvPr>
        </p:nvSpPr>
        <p:spPr>
          <a:xfrm>
            <a:off x="2362200" y="1428750"/>
            <a:ext cx="6400800" cy="3200400"/>
          </a:xfrm>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eaLnBrk="1" latinLnBrk="0" hangingPunct="1">
              <a:buNone/>
              <a:defRPr kumimoji="0" lang="el-GR" sz="3200"/>
            </a:lvl1pPr>
            <a:extLst/>
          </a:lstStyle>
          <a:p>
            <a:r>
              <a:rPr kumimoji="0" lang="el-GR" smtClean="0"/>
              <a:t>Κάντε κλικ στο εικονίδιο για να προσθέσετε μια εικόνα</a:t>
            </a:r>
            <a:endParaRPr kumimoji="0" lang="el-GR"/>
          </a:p>
        </p:txBody>
      </p:sp>
      <p:sp>
        <p:nvSpPr>
          <p:cNvPr id="4" name="Text Placeholder 3"/>
          <p:cNvSpPr>
            <a:spLocks noGrp="1"/>
          </p:cNvSpPr>
          <p:nvPr>
            <p:ph type="body" sz="half" idx="2"/>
          </p:nvPr>
        </p:nvSpPr>
        <p:spPr>
          <a:xfrm>
            <a:off x="1600200" y="4114800"/>
            <a:ext cx="7315200" cy="514350"/>
          </a:xfrm>
        </p:spPr>
        <p:txBody>
          <a:bodyPr/>
          <a:lstStyle>
            <a:lvl1pPr marL="0" indent="0" eaLnBrk="1" latinLnBrk="0" hangingPunct="1">
              <a:buFontTx/>
              <a:buNone/>
              <a:defRPr kumimoji="0" lang="el-GR" sz="1700"/>
            </a:lvl1pPr>
            <a:lvl2pPr eaLnBrk="1" latinLnBrk="0" hangingPunct="1">
              <a:buFontTx/>
              <a:buNone/>
              <a:defRPr kumimoji="0" lang="el-GR" sz="1200"/>
            </a:lvl2pPr>
            <a:lvl3pPr eaLnBrk="1" latinLnBrk="0" hangingPunct="1">
              <a:buFontTx/>
              <a:buNone/>
              <a:defRPr kumimoji="0" lang="el-GR" sz="1000"/>
            </a:lvl3pPr>
            <a:lvl4pPr eaLnBrk="1" latinLnBrk="0" hangingPunct="1">
              <a:buFontTx/>
              <a:buNone/>
              <a:defRPr kumimoji="0" lang="el-GR" sz="900"/>
            </a:lvl4pPr>
            <a:lvl5pPr eaLnBrk="1" latinLnBrk="0" hangingPunct="1">
              <a:buFontTx/>
              <a:buNone/>
              <a:defRPr kumimoji="0" lang="el-GR" sz="900"/>
            </a:lvl5pPr>
            <a:extLst/>
          </a:lstStyle>
          <a:p>
            <a:pPr lvl="0" eaLnBrk="1" latinLnBrk="0" hangingPunct="1"/>
            <a:r>
              <a:rPr lang="el-GR" smtClean="0"/>
              <a:t>Kλικ για επεξεργασία των στυλ του υποδείγματος</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2" name="Title 1"/>
          <p:cNvSpPr>
            <a:spLocks noGrp="1"/>
          </p:cNvSpPr>
          <p:nvPr>
            <p:ph type="title"/>
          </p:nvPr>
        </p:nvSpPr>
        <p:spPr>
          <a:xfrm>
            <a:off x="1600200" y="3543300"/>
            <a:ext cx="7315200" cy="457200"/>
          </a:xfrm>
        </p:spPr>
        <p:txBody>
          <a:bodyPr anchor="ctr"/>
          <a:lstStyle>
            <a:lvl1pPr algn="l" eaLnBrk="1" latinLnBrk="0" hangingPunct="1">
              <a:buNone/>
              <a:defRPr kumimoji="0" lang="el-GR" sz="2800" b="0">
                <a:solidFill>
                  <a:srgbClr val="FFFFFF"/>
                </a:solidFill>
              </a:defRPr>
            </a:lvl1pPr>
            <a:extLst/>
          </a:lstStyle>
          <a:p>
            <a:pPr eaLnBrk="1" latinLnBrk="0" hangingPunct="1"/>
            <a:r>
              <a:rPr lang="el-GR" smtClean="0"/>
              <a:t>Kλικ για επεξεργασία του τίτλου</a:t>
            </a:r>
            <a:endParaRPr/>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12" name="Date Placeholder 11"/>
          <p:cNvSpPr>
            <a:spLocks noGrp="1"/>
          </p:cNvSpPr>
          <p:nvPr>
            <p:ph type="dt" sz="half" idx="10"/>
          </p:nvPr>
        </p:nvSpPr>
        <p:spPr>
          <a:xfrm>
            <a:off x="6248400" y="4686300"/>
            <a:ext cx="2667000" cy="273844"/>
          </a:xfrm>
        </p:spPr>
        <p:txBody>
          <a:bodyPr rtlCol="0"/>
          <a:lstStyle>
            <a:extLst/>
          </a:lstStyle>
          <a:p>
            <a:fld id="{E4606EA6-EFEA-4C30-9264-4F9291A5780D}" type="datetime1">
              <a:rPr/>
              <a:pPr/>
              <a:t>30/6/2006</a:t>
            </a:fld>
            <a:endParaRPr kumimoji="0" lang="el-GR"/>
          </a:p>
        </p:txBody>
      </p:sp>
      <p:sp>
        <p:nvSpPr>
          <p:cNvPr id="13" name="Slide Number Placeholder 12"/>
          <p:cNvSpPr>
            <a:spLocks noGrp="1"/>
          </p:cNvSpPr>
          <p:nvPr>
            <p:ph type="sldNum" sz="quarter" idx="11"/>
          </p:nvPr>
        </p:nvSpPr>
        <p:spPr>
          <a:xfrm>
            <a:off x="0" y="3500437"/>
            <a:ext cx="1447800" cy="497684"/>
          </a:xfrm>
        </p:spPr>
        <p:txBody>
          <a:bodyPr rtlCol="0"/>
          <a:lstStyle>
            <a:lvl1pPr eaLnBrk="1" latinLnBrk="0" hangingPunct="1">
              <a:defRPr kumimoji="0" lang="el-GR" sz="2800"/>
            </a:lvl1pPr>
            <a:extLst/>
          </a:lstStyle>
          <a:p>
            <a:pPr algn="ctr"/>
            <a:fld id="{8F82E0A0-C266-4798-8C8F-B9F91E9DA37E}" type="slidenum">
              <a:rPr kumimoji="0" lang="el-GR" sz="2800" b="1">
                <a:solidFill>
                  <a:srgbClr val="FFFFFF"/>
                </a:solidFill>
              </a:rPr>
              <a:pPr algn="ctr"/>
              <a:t>‹#›</a:t>
            </a:fld>
            <a:endParaRPr kumimoji="0" lang="el-GR" sz="2800"/>
          </a:p>
        </p:txBody>
      </p:sp>
      <p:sp>
        <p:nvSpPr>
          <p:cNvPr id="14" name="Footer Placeholder 13"/>
          <p:cNvSpPr>
            <a:spLocks noGrp="1"/>
          </p:cNvSpPr>
          <p:nvPr>
            <p:ph type="ftr" sz="quarter" idx="12"/>
          </p:nvPr>
        </p:nvSpPr>
        <p:spPr>
          <a:xfrm>
            <a:off x="1600200" y="4686155"/>
            <a:ext cx="4572000" cy="273844"/>
          </a:xfrm>
        </p:spPr>
        <p:txBody>
          <a:bodyPr rtlCol="0"/>
          <a:lstStyle>
            <a:extLst/>
          </a:lstStyle>
          <a:p>
            <a:endParaRPr kumimoji="0" lang="el-GR"/>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extLst/>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lang="el-GR" sz="1400">
                <a:solidFill>
                  <a:schemeClr val="tx2"/>
                </a:solidFill>
              </a:defRPr>
            </a:lvl1pPr>
            <a:extLst/>
          </a:lstStyle>
          <a:p>
            <a:fld id="{E4606EA6-EFEA-4C30-9264-4F9291A5780D}" type="datetime1">
              <a:rPr/>
              <a:pPr/>
              <a:t>30/6/2006</a:t>
            </a:fld>
            <a:endParaRPr kumimoji="0" lang="el-GR" sz="140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lang="el-GR" sz="1400">
                <a:solidFill>
                  <a:schemeClr val="tx2"/>
                </a:solidFill>
              </a:defRPr>
            </a:lvl1pPr>
            <a:extLst/>
          </a:lstStyle>
          <a:p>
            <a:pPr algn="r"/>
            <a:endParaRPr kumimoji="0" lang="el-GR" sz="140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l-GR"/>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eaLnBrk="1" latinLnBrk="0" hangingPunct="1">
              <a:defRPr kumimoji="0" lang="el-GR" sz="1400" b="1">
                <a:solidFill>
                  <a:srgbClr val="FFFFFF"/>
                </a:solidFill>
              </a:defRPr>
            </a:lvl1pPr>
            <a:extLst/>
          </a:lstStyle>
          <a:p>
            <a:pPr algn="ctr"/>
            <a:fld id="{8F82E0A0-C266-4798-8C8F-B9F91E9DA37E}" type="slidenum">
              <a:rPr kumimoji="0" lang="el-GR" sz="1400" b="1">
                <a:solidFill>
                  <a:srgbClr val="FFFFFF"/>
                </a:solidFill>
              </a:rPr>
              <a:pPr algn="ctr"/>
              <a:t>‹#›</a:t>
            </a:fld>
            <a:endParaRPr kumimoji="0" lang="el-GR" sz="1400" b="1">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extLst/>
          </a:lstStyle>
          <a:p>
            <a:pPr eaLnBrk="1" latinLnBrk="0" hangingPunct="1"/>
            <a:r>
              <a:rPr kumimoji="0" lang="el-GR" smtClean="0"/>
              <a:t>Kλικ για επεξεργασία του τίτλου</a:t>
            </a:r>
            <a:endParaRPr kumimoji="0" lang="en-US" smtClean="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kumimoji="0" lang="el-GR"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lang="el-G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lang="el-G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lang="el-G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lang="el-G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lang="el-G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lang="el-G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lang="el-G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lang="el-G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lang="el-GR" sz="1800" kern="1200" baseline="0">
          <a:solidFill>
            <a:schemeClr val="tx1"/>
          </a:solidFill>
          <a:latin typeface="+mn-lt"/>
          <a:ea typeface="+mn-ea"/>
          <a:cs typeface="+mn-cs"/>
        </a:defRPr>
      </a:lvl9pPr>
      <a:extLst/>
    </p:bodyStyle>
    <p:otherStyle>
      <a:lvl1pPr marL="0" algn="l" rtl="0" eaLnBrk="1" latinLnBrk="0" hangingPunct="1">
        <a:defRPr kumimoji="0" lang="el-GR" kern="1200">
          <a:solidFill>
            <a:schemeClr val="tx1"/>
          </a:solidFill>
          <a:latin typeface="+mn-lt"/>
          <a:ea typeface="+mn-ea"/>
          <a:cs typeface="+mn-cs"/>
        </a:defRPr>
      </a:lvl1pPr>
      <a:lvl2pPr marL="457200" algn="l" rtl="0" eaLnBrk="1" latinLnBrk="0" hangingPunct="1">
        <a:defRPr kumimoji="0" lang="el-GR" kern="1200">
          <a:solidFill>
            <a:schemeClr val="tx1"/>
          </a:solidFill>
          <a:latin typeface="+mn-lt"/>
          <a:ea typeface="+mn-ea"/>
          <a:cs typeface="+mn-cs"/>
        </a:defRPr>
      </a:lvl2pPr>
      <a:lvl3pPr marL="914400" algn="l" rtl="0" eaLnBrk="1" latinLnBrk="0" hangingPunct="1">
        <a:defRPr kumimoji="0" lang="el-GR" kern="1200">
          <a:solidFill>
            <a:schemeClr val="tx1"/>
          </a:solidFill>
          <a:latin typeface="+mn-lt"/>
          <a:ea typeface="+mn-ea"/>
          <a:cs typeface="+mn-cs"/>
        </a:defRPr>
      </a:lvl3pPr>
      <a:lvl4pPr marL="1371600" algn="l" rtl="0" eaLnBrk="1" latinLnBrk="0" hangingPunct="1">
        <a:defRPr kumimoji="0" lang="el-GR" kern="1200">
          <a:solidFill>
            <a:schemeClr val="tx1"/>
          </a:solidFill>
          <a:latin typeface="+mn-lt"/>
          <a:ea typeface="+mn-ea"/>
          <a:cs typeface="+mn-cs"/>
        </a:defRPr>
      </a:lvl4pPr>
      <a:lvl5pPr marL="1828800" algn="l" rtl="0" eaLnBrk="1" latinLnBrk="0" hangingPunct="1">
        <a:defRPr kumimoji="0" lang="el-GR" kern="1200">
          <a:solidFill>
            <a:schemeClr val="tx1"/>
          </a:solidFill>
          <a:latin typeface="+mn-lt"/>
          <a:ea typeface="+mn-ea"/>
          <a:cs typeface="+mn-cs"/>
        </a:defRPr>
      </a:lvl5pPr>
      <a:lvl6pPr marL="2286000" algn="l" rtl="0" eaLnBrk="1" latinLnBrk="0" hangingPunct="1">
        <a:defRPr kumimoji="0" lang="el-GR" kern="1200">
          <a:solidFill>
            <a:schemeClr val="tx1"/>
          </a:solidFill>
          <a:latin typeface="+mn-lt"/>
          <a:ea typeface="+mn-ea"/>
          <a:cs typeface="+mn-cs"/>
        </a:defRPr>
      </a:lvl6pPr>
      <a:lvl7pPr marL="2743200" algn="l" rtl="0" eaLnBrk="1" latinLnBrk="0" hangingPunct="1">
        <a:defRPr kumimoji="0" lang="el-GR" kern="1200">
          <a:solidFill>
            <a:schemeClr val="tx1"/>
          </a:solidFill>
          <a:latin typeface="+mn-lt"/>
          <a:ea typeface="+mn-ea"/>
          <a:cs typeface="+mn-cs"/>
        </a:defRPr>
      </a:lvl7pPr>
      <a:lvl8pPr marL="3200400" algn="l" rtl="0" eaLnBrk="1" latinLnBrk="0" hangingPunct="1">
        <a:defRPr kumimoji="0" lang="el-GR" kern="1200">
          <a:solidFill>
            <a:schemeClr val="tx1"/>
          </a:solidFill>
          <a:latin typeface="+mn-lt"/>
          <a:ea typeface="+mn-ea"/>
          <a:cs typeface="+mn-cs"/>
        </a:defRPr>
      </a:lvl8pPr>
      <a:lvl9pPr marL="3657600" algn="l" rtl="0" eaLnBrk="1" latinLnBrk="0" hangingPunct="1">
        <a:defRPr kumimoji="0" lang="el-G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oleObject" Target="&#917;&#914;&#917;&#920;%20-%20&#913;&#960;&#959;&#964;&#943;&#956;&#951;&#963;&#951;%202025_&#917;&#954;&#964;&#953;&#956;&#942;&#963;&#949;&#953;&#962;%202026_&#931;&#964;&#945;&#964;&#953;&#963;&#964;&#953;&#954;&#942;%20&#945;&#957;&#940;&#955;&#965;&#963;&#951;.xlsx!&#925;&#917;&#913;%20&#931;&#933;&#915;&#922;&#929;&#921;&#932;&#921;&#922;&#913;!%5b&#917;&#914;&#917;&#920;%20-%20&#913;&#960;&#959;&#964;&#943;&#956;&#951;&#963;&#951;%202025_&#917;&#954;&#964;&#953;&#956;&#942;&#963;&#949;&#953;&#962;%202026_&#931;&#964;&#945;&#964;&#953;&#963;&#964;&#953;&#954;&#942;%20&#945;&#957;&#940;&#955;&#965;&#963;&#951;.xlsx%5d&#925;&#917;&#913;%20&#931;&#933;&#915;&#922;&#929;&#921;&#932;&#921;&#922;&#913;%2012%20-%20&#915;&#961;&#940;&#966;&#951;&#956;&#945;"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extLst/>
          </a:lstStyle>
          <a:p>
            <a:r>
              <a:rPr lang="en-US" dirty="0" smtClean="0"/>
              <a:t>Size matters</a:t>
            </a:r>
            <a:endParaRPr lang="el-GR" dirty="0"/>
          </a:p>
        </p:txBody>
      </p:sp>
      <p:sp>
        <p:nvSpPr>
          <p:cNvPr id="5" name="Rectangle 4"/>
          <p:cNvSpPr>
            <a:spLocks noGrp="1"/>
          </p:cNvSpPr>
          <p:nvPr>
            <p:ph type="subTitle" idx="1"/>
          </p:nvPr>
        </p:nvSpPr>
        <p:spPr/>
        <p:txBody>
          <a:bodyPr>
            <a:normAutofit fontScale="55000" lnSpcReduction="20000"/>
          </a:bodyPr>
          <a:lstStyle>
            <a:extLst/>
          </a:lstStyle>
          <a:p>
            <a:r>
              <a:rPr lang="el-GR" dirty="0" smtClean="0"/>
              <a:t>Η επίδραση του μεγέθους της επιχείρησης στις επιδόσεις </a:t>
            </a:r>
            <a:r>
              <a:rPr lang="el-GR" dirty="0" smtClean="0"/>
              <a:t>της</a:t>
            </a:r>
            <a:r>
              <a:rPr lang="en-US" dirty="0" smtClean="0"/>
              <a:t>, </a:t>
            </a:r>
            <a:r>
              <a:rPr lang="el-GR" dirty="0" smtClean="0"/>
              <a:t>στις προοπτικές της </a:t>
            </a:r>
            <a:r>
              <a:rPr lang="el-GR" dirty="0" smtClean="0"/>
              <a:t>και στην βιωσιμότητά της</a:t>
            </a:r>
            <a:endParaRPr lang="el-GR" dirty="0"/>
          </a:p>
        </p:txBody>
      </p:sp>
      <p:pic>
        <p:nvPicPr>
          <p:cNvPr id="6" name="5 - Εικόνα" descr="EBETH_GR_110.JPG"/>
          <p:cNvPicPr>
            <a:picLocks noChangeAspect="1"/>
          </p:cNvPicPr>
          <p:nvPr/>
        </p:nvPicPr>
        <p:blipFill>
          <a:blip r:embed="rId3" cstate="print"/>
          <a:stretch>
            <a:fillRect/>
          </a:stretch>
        </p:blipFill>
        <p:spPr>
          <a:xfrm>
            <a:off x="94130" y="4612391"/>
            <a:ext cx="2051720" cy="392883"/>
          </a:xfrm>
          <a:prstGeom prst="rect">
            <a:avLst/>
          </a:prstGeom>
        </p:spPr>
      </p:pic>
      <p:pic>
        <p:nvPicPr>
          <p:cNvPr id="8" name="7 - Εικόνα" descr="logo-palmos_darker.png"/>
          <p:cNvPicPr>
            <a:picLocks noChangeAspect="1"/>
          </p:cNvPicPr>
          <p:nvPr/>
        </p:nvPicPr>
        <p:blipFill>
          <a:blip r:embed="rId4" cstate="print"/>
          <a:stretch>
            <a:fillRect/>
          </a:stretch>
        </p:blipFill>
        <p:spPr>
          <a:xfrm>
            <a:off x="122252" y="4058771"/>
            <a:ext cx="2016224" cy="32369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76200"/>
            <a:ext cx="8077200" cy="1047750"/>
          </a:xfrm>
        </p:spPr>
        <p:txBody>
          <a:bodyPr anchor="b">
            <a:normAutofit/>
          </a:bodyPr>
          <a:lstStyle>
            <a:extLst/>
          </a:lstStyle>
          <a:p>
            <a:r>
              <a:rPr lang="en-US" dirty="0" smtClean="0"/>
              <a:t>SIZE MATTERS </a:t>
            </a:r>
            <a:r>
              <a:rPr lang="en-US" dirty="0" smtClean="0"/>
              <a:t>–</a:t>
            </a:r>
            <a:r>
              <a:rPr lang="el-GR" dirty="0" smtClean="0"/>
              <a:t> Η ΔΙΑΡΘΡΩΣΗ</a:t>
            </a:r>
            <a:r>
              <a:rPr lang="en-US" dirty="0" smtClean="0"/>
              <a:t> </a:t>
            </a:r>
            <a:endParaRPr lang="el-GR" dirty="0"/>
          </a:p>
        </p:txBody>
      </p:sp>
      <p:sp>
        <p:nvSpPr>
          <p:cNvPr id="3" name="Rectangle 2"/>
          <p:cNvSpPr>
            <a:spLocks noGrp="1"/>
          </p:cNvSpPr>
          <p:nvPr>
            <p:ph type="body" idx="1"/>
          </p:nvPr>
        </p:nvSpPr>
        <p:spPr>
          <a:xfrm>
            <a:off x="467544" y="1563638"/>
            <a:ext cx="1600200" cy="2720330"/>
          </a:xfrm>
        </p:spPr>
        <p:txBody>
          <a:bodyPr>
            <a:normAutofit fontScale="85000" lnSpcReduction="10000"/>
          </a:bodyPr>
          <a:lstStyle>
            <a:extLst/>
          </a:lstStyle>
          <a:p>
            <a:r>
              <a:rPr lang="el-GR" sz="1200" i="1" dirty="0" smtClean="0"/>
              <a:t>9 στις 10 επιχειρήσεις στο σύνολο των επιχειρήσεων της χώρας απασχολούν 0-4 άτομα, ωστόσο ο αθροιστικός κύκλος εργασιών τους ανέρχεται στο 20% του συνολικού κύκλου εργασιών των επιχειρήσεων της χώρας και ο συνολικός αριθμός απασχολουμένων σε αυτές είναι το 29% του συνόλου των απασχολουμένων στις επιχειρήσεις της χώρας.</a:t>
            </a:r>
            <a:endParaRPr lang="el-GR" sz="1200" i="1" dirty="0"/>
          </a:p>
        </p:txBody>
      </p:sp>
      <p:sp>
        <p:nvSpPr>
          <p:cNvPr id="11" name="10 - Ορθογώνιο"/>
          <p:cNvSpPr/>
          <p:nvPr/>
        </p:nvSpPr>
        <p:spPr>
          <a:xfrm>
            <a:off x="323528" y="4371950"/>
            <a:ext cx="1872208" cy="215444"/>
          </a:xfrm>
          <a:prstGeom prst="rect">
            <a:avLst/>
          </a:prstGeom>
        </p:spPr>
        <p:txBody>
          <a:bodyPr wrap="square">
            <a:spAutoFit/>
          </a:bodyPr>
          <a:lstStyle/>
          <a:p>
            <a:pPr algn="ctr"/>
            <a:r>
              <a:rPr lang="el-GR" sz="800" kern="0" dirty="0" smtClean="0">
                <a:solidFill>
                  <a:srgbClr val="002060"/>
                </a:solidFill>
              </a:rPr>
              <a:t>*ΜΗΤΡΩΟ ΕΠΙΧΕΙΡΗΣΕΩΝ ΕΛΣΤΑΤ 2023</a:t>
            </a:r>
            <a:endParaRPr lang="el-GR" sz="800" kern="0" dirty="0" smtClean="0">
              <a:solidFill>
                <a:srgbClr val="002060"/>
              </a:solidFill>
            </a:endParaRPr>
          </a:p>
        </p:txBody>
      </p:sp>
      <p:graphicFrame>
        <p:nvGraphicFramePr>
          <p:cNvPr id="14" name="13 - Πίνακας"/>
          <p:cNvGraphicFramePr>
            <a:graphicFrameLocks noGrp="1"/>
          </p:cNvGraphicFramePr>
          <p:nvPr/>
        </p:nvGraphicFramePr>
        <p:xfrm>
          <a:off x="2758862" y="1419623"/>
          <a:ext cx="5053498" cy="1600200"/>
        </p:xfrm>
        <a:graphic>
          <a:graphicData uri="http://schemas.openxmlformats.org/drawingml/2006/table">
            <a:tbl>
              <a:tblPr>
                <a:tableStyleId>{BC89EF96-8CEA-46FF-86C4-4CE0E7609802}</a:tableStyleId>
              </a:tblPr>
              <a:tblGrid>
                <a:gridCol w="935038"/>
                <a:gridCol w="1069975"/>
                <a:gridCol w="293687"/>
                <a:gridCol w="1187450"/>
                <a:gridCol w="293687"/>
                <a:gridCol w="979974"/>
                <a:gridCol w="293687"/>
              </a:tblGrid>
              <a:tr h="144778">
                <a:tc gridSpan="7">
                  <a:txBody>
                    <a:bodyPr/>
                    <a:lstStyle/>
                    <a:p>
                      <a:pPr algn="l" fontAlgn="b"/>
                      <a:r>
                        <a:rPr lang="el-GR" sz="1000" b="1" u="none" strike="noStrike" dirty="0" smtClean="0">
                          <a:solidFill>
                            <a:schemeClr val="bg1"/>
                          </a:solidFill>
                        </a:rPr>
                        <a:t>ΣΥΝΟΛΟ ΚΛΑΔΩΝ ΔΡΑΣΤΗΡΙΟΤΗΤΑΣ</a:t>
                      </a:r>
                      <a:endParaRPr lang="el-GR" sz="1000" b="1" i="0" u="none" strike="noStrike" dirty="0">
                        <a:solidFill>
                          <a:schemeClr val="bg1"/>
                        </a:solidFill>
                        <a:latin typeface="Calibri"/>
                      </a:endParaRPr>
                    </a:p>
                  </a:txBody>
                  <a:tcPr marL="9525" marR="9525" marT="9525" marB="0" anchor="b">
                    <a:solidFill>
                      <a:schemeClr val="accent1"/>
                    </a:solidFill>
                  </a:tcPr>
                </a:tc>
                <a:tc hMerge="1">
                  <a:txBody>
                    <a:bodyPr/>
                    <a:lstStyle/>
                    <a:p>
                      <a:pPr algn="l" fontAlgn="b"/>
                      <a:endParaRPr lang="el-GR" sz="1100" b="0" i="0" u="none" strike="noStrike" dirty="0">
                        <a:solidFill>
                          <a:srgbClr val="000000"/>
                        </a:solidFill>
                        <a:latin typeface="Calibri"/>
                      </a:endParaRPr>
                    </a:p>
                  </a:txBody>
                  <a:tcPr marL="9525" marR="9525" marT="9525" marB="0" anchor="b"/>
                </a:tc>
                <a:tc hMerge="1">
                  <a:txBody>
                    <a:bodyPr/>
                    <a:lstStyle/>
                    <a:p>
                      <a:pPr algn="l" fontAlgn="b"/>
                      <a:endParaRPr lang="el-GR" sz="1100" b="0" i="0" u="none" strike="noStrike" dirty="0">
                        <a:solidFill>
                          <a:srgbClr val="000000"/>
                        </a:solidFill>
                        <a:latin typeface="Calibri"/>
                      </a:endParaRPr>
                    </a:p>
                  </a:txBody>
                  <a:tcPr marL="9525" marR="9525" marT="9525" marB="0" anchor="b"/>
                </a:tc>
                <a:tc hMerge="1">
                  <a:txBody>
                    <a:bodyPr/>
                    <a:lstStyle/>
                    <a:p>
                      <a:pPr algn="l" fontAlgn="b"/>
                      <a:endParaRPr lang="el-GR" sz="1100" b="0" i="0" u="none" strike="noStrike" dirty="0">
                        <a:solidFill>
                          <a:srgbClr val="000000"/>
                        </a:solidFill>
                        <a:latin typeface="Calibri"/>
                      </a:endParaRPr>
                    </a:p>
                  </a:txBody>
                  <a:tcPr marL="9525" marR="9525" marT="9525" marB="0" anchor="b"/>
                </a:tc>
                <a:tc hMerge="1">
                  <a:txBody>
                    <a:bodyPr/>
                    <a:lstStyle/>
                    <a:p>
                      <a:pPr algn="l" fontAlgn="b"/>
                      <a:endParaRPr lang="el-GR" sz="1100" b="0" i="0" u="none" strike="noStrike" dirty="0">
                        <a:solidFill>
                          <a:srgbClr val="000000"/>
                        </a:solidFill>
                        <a:latin typeface="Calibri"/>
                      </a:endParaRPr>
                    </a:p>
                  </a:txBody>
                  <a:tcPr marL="9525" marR="9525" marT="9525" marB="0" anchor="b"/>
                </a:tc>
                <a:tc hMerge="1">
                  <a:txBody>
                    <a:bodyPr/>
                    <a:lstStyle/>
                    <a:p>
                      <a:pPr algn="l" fontAlgn="b"/>
                      <a:endParaRPr lang="el-GR" sz="1100" b="0" i="0" u="none" strike="noStrike" dirty="0">
                        <a:solidFill>
                          <a:srgbClr val="000000"/>
                        </a:solidFill>
                        <a:latin typeface="Calibri"/>
                      </a:endParaRPr>
                    </a:p>
                  </a:txBody>
                  <a:tcPr marL="9525" marR="9525" marT="9525" marB="0" anchor="b"/>
                </a:tc>
                <a:tc hMerge="1">
                  <a:txBody>
                    <a:bodyPr/>
                    <a:lstStyle/>
                    <a:p>
                      <a:pPr algn="l" fontAlgn="b"/>
                      <a:endParaRPr lang="el-GR" sz="1100" b="0" i="0" u="none" strike="noStrike" dirty="0">
                        <a:solidFill>
                          <a:srgbClr val="000000"/>
                        </a:solidFill>
                        <a:latin typeface="Calibri"/>
                      </a:endParaRPr>
                    </a:p>
                  </a:txBody>
                  <a:tcPr marL="9525" marR="9525" marT="9525" marB="0" anchor="b"/>
                </a:tc>
              </a:tr>
              <a:tr h="354706">
                <a:tc>
                  <a:txBody>
                    <a:bodyPr/>
                    <a:lstStyle/>
                    <a:p>
                      <a:pPr algn="ctr" fontAlgn="b"/>
                      <a:r>
                        <a:rPr lang="el-GR" sz="1000" b="1" u="none" strike="noStrike" dirty="0">
                          <a:solidFill>
                            <a:schemeClr val="bg1"/>
                          </a:solidFill>
                        </a:rPr>
                        <a:t>ΤΑΞΗ </a:t>
                      </a:r>
                      <a:endParaRPr lang="el-GR" sz="1000" b="1" u="none" strike="noStrike" dirty="0" smtClean="0">
                        <a:solidFill>
                          <a:schemeClr val="bg1"/>
                        </a:solidFill>
                      </a:endParaRPr>
                    </a:p>
                    <a:p>
                      <a:pPr algn="ctr" fontAlgn="b"/>
                      <a:r>
                        <a:rPr lang="el-GR" sz="1000" b="1" u="none" strike="noStrike" dirty="0" smtClean="0">
                          <a:solidFill>
                            <a:schemeClr val="bg1"/>
                          </a:solidFill>
                        </a:rPr>
                        <a:t>ΑΠΑΣΧΟΛΗΣΗΣ</a:t>
                      </a:r>
                      <a:endParaRPr lang="el-GR" sz="1000" b="1" i="0" u="none" strike="noStrike" dirty="0">
                        <a:solidFill>
                          <a:schemeClr val="bg1"/>
                        </a:solidFill>
                        <a:latin typeface="Calibri"/>
                      </a:endParaRPr>
                    </a:p>
                  </a:txBody>
                  <a:tcPr marL="9525" marR="9525" marT="9525" marB="0" anchor="b">
                    <a:solidFill>
                      <a:schemeClr val="accent1">
                        <a:lumMod val="60000"/>
                        <a:lumOff val="40000"/>
                      </a:schemeClr>
                    </a:solidFill>
                  </a:tcPr>
                </a:tc>
                <a:tc gridSpan="2">
                  <a:txBody>
                    <a:bodyPr/>
                    <a:lstStyle/>
                    <a:p>
                      <a:pPr algn="ctr" fontAlgn="b"/>
                      <a:r>
                        <a:rPr lang="el-GR" sz="1000" b="1" u="none" strike="noStrike" dirty="0" smtClean="0">
                          <a:solidFill>
                            <a:schemeClr val="bg1"/>
                          </a:solidFill>
                        </a:rPr>
                        <a:t>ΑΡΙΘΜΟΣ </a:t>
                      </a:r>
                    </a:p>
                    <a:p>
                      <a:pPr algn="ctr" fontAlgn="b"/>
                      <a:r>
                        <a:rPr lang="el-GR" sz="1000" b="1" u="none" strike="noStrike" dirty="0" smtClean="0">
                          <a:solidFill>
                            <a:schemeClr val="bg1"/>
                          </a:solidFill>
                        </a:rPr>
                        <a:t>ΝΟΜΙΚΩΝ </a:t>
                      </a:r>
                    </a:p>
                    <a:p>
                      <a:pPr algn="ctr" fontAlgn="b"/>
                      <a:r>
                        <a:rPr lang="el-GR" sz="1000" b="1" u="none" strike="noStrike" dirty="0" smtClean="0">
                          <a:solidFill>
                            <a:schemeClr val="bg1"/>
                          </a:solidFill>
                        </a:rPr>
                        <a:t>ΜΟΝΑΔΩΝ</a:t>
                      </a:r>
                      <a:endParaRPr lang="el-GR" sz="1000" b="1" i="0" u="none" strike="noStrike" dirty="0">
                        <a:solidFill>
                          <a:schemeClr val="bg1"/>
                        </a:solidFill>
                        <a:latin typeface="Calibri"/>
                      </a:endParaRPr>
                    </a:p>
                  </a:txBody>
                  <a:tcPr marL="9525" marR="9525" marT="9525" marB="0" anchor="b">
                    <a:solidFill>
                      <a:schemeClr val="accent1">
                        <a:lumMod val="60000"/>
                        <a:lumOff val="40000"/>
                      </a:schemeClr>
                    </a:solidFill>
                  </a:tcPr>
                </a:tc>
                <a:tc hMerge="1">
                  <a:txBody>
                    <a:bodyPr/>
                    <a:lstStyle/>
                    <a:p>
                      <a:endParaRPr lang="el-GR"/>
                    </a:p>
                  </a:txBody>
                  <a:tcPr/>
                </a:tc>
                <a:tc gridSpan="2">
                  <a:txBody>
                    <a:bodyPr/>
                    <a:lstStyle/>
                    <a:p>
                      <a:pPr algn="ctr" fontAlgn="b"/>
                      <a:r>
                        <a:rPr lang="el-GR" sz="1000" b="1" u="none" strike="noStrike" dirty="0">
                          <a:solidFill>
                            <a:schemeClr val="bg1"/>
                          </a:solidFill>
                        </a:rPr>
                        <a:t>ΚΥΚΛΟΣ </a:t>
                      </a:r>
                      <a:endParaRPr lang="el-GR" sz="1000" b="1" u="none" strike="noStrike" dirty="0" smtClean="0">
                        <a:solidFill>
                          <a:schemeClr val="bg1"/>
                        </a:solidFill>
                      </a:endParaRPr>
                    </a:p>
                    <a:p>
                      <a:pPr algn="ctr" fontAlgn="b"/>
                      <a:r>
                        <a:rPr lang="el-GR" sz="1000" b="1" u="none" strike="noStrike" dirty="0" smtClean="0">
                          <a:solidFill>
                            <a:schemeClr val="bg1"/>
                          </a:solidFill>
                        </a:rPr>
                        <a:t>ΕΡΓΑΣΙΩΝ (σε</a:t>
                      </a:r>
                      <a:r>
                        <a:rPr lang="el-GR" sz="1000" b="1" u="none" strike="noStrike" baseline="0" dirty="0" smtClean="0">
                          <a:solidFill>
                            <a:schemeClr val="bg1"/>
                          </a:solidFill>
                        </a:rPr>
                        <a:t> χιλιάδες €)</a:t>
                      </a:r>
                      <a:endParaRPr lang="el-GR" sz="1000" b="1" i="0" u="none" strike="noStrike" dirty="0">
                        <a:solidFill>
                          <a:schemeClr val="bg1"/>
                        </a:solidFill>
                        <a:latin typeface="Calibri"/>
                      </a:endParaRPr>
                    </a:p>
                  </a:txBody>
                  <a:tcPr marL="9525" marR="9525" marT="9525" marB="0" anchor="b">
                    <a:solidFill>
                      <a:schemeClr val="accent1">
                        <a:lumMod val="60000"/>
                        <a:lumOff val="40000"/>
                      </a:schemeClr>
                    </a:solidFill>
                  </a:tcPr>
                </a:tc>
                <a:tc hMerge="1">
                  <a:txBody>
                    <a:bodyPr/>
                    <a:lstStyle/>
                    <a:p>
                      <a:endParaRPr lang="el-GR"/>
                    </a:p>
                  </a:txBody>
                  <a:tcPr/>
                </a:tc>
                <a:tc gridSpan="2">
                  <a:txBody>
                    <a:bodyPr/>
                    <a:lstStyle/>
                    <a:p>
                      <a:pPr algn="ctr" fontAlgn="b"/>
                      <a:r>
                        <a:rPr lang="el-GR" sz="1000" b="1" u="none" strike="noStrike" dirty="0" smtClean="0">
                          <a:solidFill>
                            <a:schemeClr val="bg1"/>
                          </a:solidFill>
                        </a:rPr>
                        <a:t>ΑΡΙΘΜΟΣ </a:t>
                      </a:r>
                    </a:p>
                    <a:p>
                      <a:pPr algn="ctr" fontAlgn="b"/>
                      <a:r>
                        <a:rPr lang="el-GR" sz="1000" b="1" u="none" strike="noStrike" dirty="0" smtClean="0">
                          <a:solidFill>
                            <a:schemeClr val="bg1"/>
                          </a:solidFill>
                        </a:rPr>
                        <a:t>ΑΠΑΣΧΟΛΟΥΜΕΝΩΝ</a:t>
                      </a:r>
                      <a:endParaRPr lang="el-GR" sz="1000" b="1" i="0" u="none" strike="noStrike" dirty="0">
                        <a:solidFill>
                          <a:schemeClr val="bg1"/>
                        </a:solidFill>
                        <a:latin typeface="Calibri"/>
                      </a:endParaRPr>
                    </a:p>
                  </a:txBody>
                  <a:tcPr marL="9525" marR="9525" marT="9525" marB="0" anchor="b">
                    <a:solidFill>
                      <a:schemeClr val="accent1">
                        <a:lumMod val="60000"/>
                        <a:lumOff val="40000"/>
                      </a:schemeClr>
                    </a:solidFill>
                  </a:tcPr>
                </a:tc>
                <a:tc hMerge="1">
                  <a:txBody>
                    <a:bodyPr/>
                    <a:lstStyle/>
                    <a:p>
                      <a:endParaRPr lang="el-GR"/>
                    </a:p>
                  </a:txBody>
                  <a:tcPr/>
                </a:tc>
              </a:tr>
              <a:tr h="144778">
                <a:tc>
                  <a:txBody>
                    <a:bodyPr/>
                    <a:lstStyle/>
                    <a:p>
                      <a:pPr algn="ctr" fontAlgn="b"/>
                      <a:r>
                        <a:rPr lang="el-GR" sz="1000" u="none" strike="noStrike" dirty="0"/>
                        <a:t>0-4</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1.299.933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91%</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88.507.721,21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20%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1.377.176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29%</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44778">
                <a:tc>
                  <a:txBody>
                    <a:bodyPr/>
                    <a:lstStyle/>
                    <a:p>
                      <a:pPr algn="ctr" fontAlgn="b"/>
                      <a:r>
                        <a:rPr lang="el-GR" sz="1000" u="none" strike="noStrike" dirty="0"/>
                        <a:t>5-9</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73.676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5%</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36.638.811,38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8%</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474.242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10%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44778">
                <a:tc>
                  <a:txBody>
                    <a:bodyPr/>
                    <a:lstStyle/>
                    <a:p>
                      <a:pPr algn="ctr" fontAlgn="b"/>
                      <a:r>
                        <a:rPr lang="el-GR" sz="1000" u="none" strike="noStrike"/>
                        <a:t>10-49</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51.405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4%</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90.959.009,74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20%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957.066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20%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44778">
                <a:tc>
                  <a:txBody>
                    <a:bodyPr/>
                    <a:lstStyle/>
                    <a:p>
                      <a:pPr algn="ctr" fontAlgn="b"/>
                      <a:r>
                        <a:rPr lang="el-GR" sz="1000" u="none" strike="noStrike"/>
                        <a:t>50-99</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4.004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34.628.801,13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8%</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271.942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6%</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44778">
                <a:tc>
                  <a:txBody>
                    <a:bodyPr/>
                    <a:lstStyle/>
                    <a:p>
                      <a:pPr algn="ctr" fontAlgn="b"/>
                      <a:r>
                        <a:rPr lang="el-GR" sz="1000" u="none" strike="noStrike"/>
                        <a:t>100+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3.320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200.209.174,49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44%</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smtClean="0"/>
                        <a:t>1.634.206   </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35%</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r>
              <a:tr h="144778">
                <a:tc>
                  <a:txBody>
                    <a:bodyPr/>
                    <a:lstStyle/>
                    <a:p>
                      <a:pPr algn="ctr" fontAlgn="b"/>
                      <a:r>
                        <a:rPr lang="el-GR" sz="1000" b="0" i="0" u="none" strike="noStrike" dirty="0" smtClean="0">
                          <a:solidFill>
                            <a:srgbClr val="000000"/>
                          </a:solidFill>
                          <a:latin typeface="Calibri"/>
                        </a:rPr>
                        <a:t>ΣΥΝΟΛΟ</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b="1" u="none" strike="noStrike" dirty="0" smtClean="0"/>
                        <a:t>1.432.338   </a:t>
                      </a:r>
                      <a:endParaRPr lang="el-GR" sz="1000" b="1"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b="1" u="none" strike="noStrike" dirty="0" smtClean="0"/>
                        <a:t>450.943.517,96   </a:t>
                      </a:r>
                      <a:endParaRPr lang="el-GR" sz="1000" b="1"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b="1" u="none" strike="noStrike" dirty="0" smtClean="0"/>
                        <a:t>4.714.632   </a:t>
                      </a:r>
                      <a:endParaRPr lang="el-GR" sz="1000" b="1"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r>
            </a:tbl>
          </a:graphicData>
        </a:graphic>
      </p:graphicFrame>
      <p:graphicFrame>
        <p:nvGraphicFramePr>
          <p:cNvPr id="15" name="14 - Πίνακας"/>
          <p:cNvGraphicFramePr>
            <a:graphicFrameLocks noGrp="1"/>
          </p:cNvGraphicFramePr>
          <p:nvPr/>
        </p:nvGraphicFramePr>
        <p:xfrm>
          <a:off x="2865930" y="3147814"/>
          <a:ext cx="4858851" cy="1600200"/>
        </p:xfrm>
        <a:graphic>
          <a:graphicData uri="http://schemas.openxmlformats.org/drawingml/2006/table">
            <a:tbl>
              <a:tblPr>
                <a:tableStyleId>{3C2FFA5D-87B4-456A-9821-1D502468CF0F}</a:tableStyleId>
              </a:tblPr>
              <a:tblGrid>
                <a:gridCol w="831850"/>
                <a:gridCol w="981626"/>
                <a:gridCol w="293687"/>
                <a:gridCol w="1115051"/>
                <a:gridCol w="361324"/>
                <a:gridCol w="981626"/>
                <a:gridCol w="293687"/>
              </a:tblGrid>
              <a:tr h="144015">
                <a:tc gridSpan="7">
                  <a:txBody>
                    <a:bodyPr/>
                    <a:lstStyle/>
                    <a:p>
                      <a:pPr algn="ctr" fontAlgn="b"/>
                      <a:r>
                        <a:rPr kumimoji="0" lang="el-GR" sz="1000" b="1" u="none" strike="noStrike" kern="1200" dirty="0" smtClean="0">
                          <a:solidFill>
                            <a:schemeClr val="bg1"/>
                          </a:solidFill>
                          <a:latin typeface="+mn-lt"/>
                          <a:ea typeface="+mn-ea"/>
                          <a:cs typeface="+mn-cs"/>
                        </a:rPr>
                        <a:t>ΣΥΝΟΛΟ ΚΛΑΔΩΝ ΔΡΑΣΤΗΡΙΟΤΗΤΑΣ (ΕΚΤΟΣ ΚΛΑΔΟΥ Α – ΓΕΩΡΓΙΑ/ΔΑΣΟΚΟΜΙΑ/ΑΛΙΕΙΑ)</a:t>
                      </a:r>
                    </a:p>
                  </a:txBody>
                  <a:tcPr marL="9525" marR="9525" marT="9525" marB="0" anchor="b">
                    <a:solidFill>
                      <a:schemeClr val="accent1"/>
                    </a:solidFill>
                  </a:tcPr>
                </a:tc>
                <a:tc hMerge="1">
                  <a:txBody>
                    <a:bodyPr/>
                    <a:lstStyle/>
                    <a:p>
                      <a:pPr algn="ctr" fontAlgn="b"/>
                      <a:endParaRPr lang="el-GR" sz="1000" b="0" i="0" u="none" strike="noStrike" dirty="0">
                        <a:solidFill>
                          <a:srgbClr val="000000"/>
                        </a:solidFill>
                        <a:latin typeface="Calibri"/>
                      </a:endParaRPr>
                    </a:p>
                  </a:txBody>
                  <a:tcPr marL="9525" marR="9525" marT="9525" marB="0" anchor="b"/>
                </a:tc>
                <a:tc hMerge="1">
                  <a:txBody>
                    <a:bodyPr/>
                    <a:lstStyle/>
                    <a:p>
                      <a:endParaRPr lang="el-GR"/>
                    </a:p>
                  </a:txBody>
                  <a:tcPr/>
                </a:tc>
                <a:tc hMerge="1">
                  <a:txBody>
                    <a:bodyPr/>
                    <a:lstStyle/>
                    <a:p>
                      <a:pPr algn="ctr" fontAlgn="b"/>
                      <a:endParaRPr lang="el-GR" sz="1000" b="0" i="0" u="none" strike="noStrike" dirty="0">
                        <a:solidFill>
                          <a:srgbClr val="000000"/>
                        </a:solidFill>
                        <a:latin typeface="Calibri"/>
                      </a:endParaRPr>
                    </a:p>
                  </a:txBody>
                  <a:tcPr marL="9525" marR="9525" marT="9525" marB="0" anchor="b"/>
                </a:tc>
                <a:tc hMerge="1">
                  <a:txBody>
                    <a:bodyPr/>
                    <a:lstStyle/>
                    <a:p>
                      <a:endParaRPr lang="el-GR"/>
                    </a:p>
                  </a:txBody>
                  <a:tcPr/>
                </a:tc>
                <a:tc hMerge="1">
                  <a:txBody>
                    <a:bodyPr/>
                    <a:lstStyle/>
                    <a:p>
                      <a:pPr algn="ctr" fontAlgn="b"/>
                      <a:endParaRPr lang="el-GR" sz="1000" b="0" i="0" u="none" strike="noStrike" dirty="0">
                        <a:solidFill>
                          <a:srgbClr val="000000"/>
                        </a:solidFill>
                        <a:latin typeface="Calibri"/>
                      </a:endParaRPr>
                    </a:p>
                  </a:txBody>
                  <a:tcPr marL="9525" marR="9525" marT="9525" marB="0" anchor="b"/>
                </a:tc>
                <a:tc hMerge="1">
                  <a:txBody>
                    <a:bodyPr/>
                    <a:lstStyle/>
                    <a:p>
                      <a:endParaRPr lang="el-GR"/>
                    </a:p>
                  </a:txBody>
                  <a:tcPr/>
                </a:tc>
              </a:tr>
              <a:tr h="371410">
                <a:tc>
                  <a:txBody>
                    <a:bodyPr/>
                    <a:lstStyle/>
                    <a:p>
                      <a:pPr algn="ctr" fontAlgn="b"/>
                      <a:r>
                        <a:rPr lang="el-GR" sz="1000" b="1" u="none" strike="noStrike" dirty="0">
                          <a:solidFill>
                            <a:schemeClr val="bg1"/>
                          </a:solidFill>
                        </a:rPr>
                        <a:t>ΤΑΞΗ </a:t>
                      </a:r>
                      <a:endParaRPr lang="el-GR" sz="1000" b="1" u="none" strike="noStrike" dirty="0" smtClean="0">
                        <a:solidFill>
                          <a:schemeClr val="bg1"/>
                        </a:solidFill>
                      </a:endParaRPr>
                    </a:p>
                    <a:p>
                      <a:pPr algn="ctr" fontAlgn="b"/>
                      <a:r>
                        <a:rPr lang="el-GR" sz="1000" b="1" u="none" strike="noStrike" dirty="0" smtClean="0">
                          <a:solidFill>
                            <a:schemeClr val="bg1"/>
                          </a:solidFill>
                        </a:rPr>
                        <a:t>ΑΠΑΣΧΟΛΗΣΗΣ</a:t>
                      </a:r>
                      <a:endParaRPr lang="el-GR" sz="1000" b="1" i="0" u="none" strike="noStrike" dirty="0">
                        <a:solidFill>
                          <a:schemeClr val="bg1"/>
                        </a:solidFill>
                        <a:latin typeface="Calibri"/>
                      </a:endParaRPr>
                    </a:p>
                  </a:txBody>
                  <a:tcPr marL="9525" marR="9525" marT="9525" marB="0" anchor="b">
                    <a:solidFill>
                      <a:schemeClr val="accent1">
                        <a:lumMod val="60000"/>
                        <a:lumOff val="40000"/>
                      </a:schemeClr>
                    </a:solidFill>
                  </a:tcPr>
                </a:tc>
                <a:tc gridSpan="2">
                  <a:txBody>
                    <a:bodyPr/>
                    <a:lstStyle/>
                    <a:p>
                      <a:pPr algn="ctr" fontAlgn="b"/>
                      <a:r>
                        <a:rPr lang="el-GR" sz="1000" b="1" u="none" strike="noStrike" dirty="0" smtClean="0">
                          <a:solidFill>
                            <a:schemeClr val="bg1"/>
                          </a:solidFill>
                        </a:rPr>
                        <a:t>ΑΡΙΘΜΟΣ </a:t>
                      </a:r>
                    </a:p>
                    <a:p>
                      <a:pPr algn="ctr" fontAlgn="b"/>
                      <a:r>
                        <a:rPr lang="el-GR" sz="1000" b="1" u="none" strike="noStrike" dirty="0" smtClean="0">
                          <a:solidFill>
                            <a:schemeClr val="bg1"/>
                          </a:solidFill>
                        </a:rPr>
                        <a:t>ΝΟΜΙΚΩΝ </a:t>
                      </a:r>
                    </a:p>
                    <a:p>
                      <a:pPr algn="ctr" fontAlgn="b"/>
                      <a:r>
                        <a:rPr lang="el-GR" sz="1000" b="1" u="none" strike="noStrike" dirty="0" smtClean="0">
                          <a:solidFill>
                            <a:schemeClr val="bg1"/>
                          </a:solidFill>
                        </a:rPr>
                        <a:t>ΜΟΝΑΔΩΝ</a:t>
                      </a:r>
                      <a:endParaRPr lang="el-GR" sz="1000" b="1" i="0" u="none" strike="noStrike" dirty="0">
                        <a:solidFill>
                          <a:schemeClr val="bg1"/>
                        </a:solidFill>
                        <a:latin typeface="Calibri"/>
                      </a:endParaRPr>
                    </a:p>
                  </a:txBody>
                  <a:tcPr marL="9525" marR="9525" marT="9525" marB="0" anchor="b">
                    <a:solidFill>
                      <a:schemeClr val="accent1">
                        <a:lumMod val="60000"/>
                        <a:lumOff val="40000"/>
                      </a:schemeClr>
                    </a:solidFill>
                  </a:tcPr>
                </a:tc>
                <a:tc hMerge="1">
                  <a:txBody>
                    <a:bodyPr/>
                    <a:lstStyle/>
                    <a:p>
                      <a:endParaRPr lang="el-GR"/>
                    </a:p>
                  </a:txBody>
                  <a:tcPr/>
                </a:tc>
                <a:tc gridSpan="2">
                  <a:txBody>
                    <a:bodyPr/>
                    <a:lstStyle/>
                    <a:p>
                      <a:pPr algn="ctr" fontAlgn="b"/>
                      <a:r>
                        <a:rPr lang="el-GR" sz="1000" b="1" u="none" strike="noStrike" dirty="0">
                          <a:solidFill>
                            <a:schemeClr val="bg1"/>
                          </a:solidFill>
                        </a:rPr>
                        <a:t>ΚΥΚΛΟΣ </a:t>
                      </a:r>
                      <a:endParaRPr lang="el-GR" sz="1000" b="1" u="none" strike="noStrike" dirty="0" smtClean="0">
                        <a:solidFill>
                          <a:schemeClr val="bg1"/>
                        </a:solidFill>
                      </a:endParaRPr>
                    </a:p>
                    <a:p>
                      <a:pPr algn="ctr" fontAlgn="b"/>
                      <a:r>
                        <a:rPr lang="el-GR" sz="1000" b="1" u="none" strike="noStrike" dirty="0" smtClean="0">
                          <a:solidFill>
                            <a:schemeClr val="bg1"/>
                          </a:solidFill>
                        </a:rPr>
                        <a:t>ΕΡΓΑΣΙΩΝ (σε χιλιάδες €)</a:t>
                      </a:r>
                      <a:endParaRPr lang="el-GR" sz="1000" b="1" i="0" u="none" strike="noStrike" dirty="0">
                        <a:solidFill>
                          <a:schemeClr val="bg1"/>
                        </a:solidFill>
                        <a:latin typeface="Calibri"/>
                      </a:endParaRPr>
                    </a:p>
                  </a:txBody>
                  <a:tcPr marL="9525" marR="9525" marT="9525" marB="0" anchor="b">
                    <a:solidFill>
                      <a:schemeClr val="accent1">
                        <a:lumMod val="60000"/>
                        <a:lumOff val="40000"/>
                      </a:schemeClr>
                    </a:solidFill>
                  </a:tcPr>
                </a:tc>
                <a:tc hMerge="1">
                  <a:txBody>
                    <a:bodyPr/>
                    <a:lstStyle/>
                    <a:p>
                      <a:endParaRPr lang="el-GR"/>
                    </a:p>
                  </a:txBody>
                  <a:tcPr/>
                </a:tc>
                <a:tc gridSpan="2">
                  <a:txBody>
                    <a:bodyPr/>
                    <a:lstStyle/>
                    <a:p>
                      <a:pPr algn="ctr" fontAlgn="b"/>
                      <a:r>
                        <a:rPr lang="el-GR" sz="1000" b="1" i="0" u="none" strike="noStrike" dirty="0" smtClean="0">
                          <a:solidFill>
                            <a:schemeClr val="bg1"/>
                          </a:solidFill>
                          <a:latin typeface="+mn-lt"/>
                        </a:rPr>
                        <a:t>ΑΡΙΘΜΟΣ</a:t>
                      </a:r>
                      <a:r>
                        <a:rPr lang="el-GR" sz="1000" b="1" i="0" u="none" strike="noStrike" baseline="0" dirty="0" smtClean="0">
                          <a:solidFill>
                            <a:schemeClr val="bg1"/>
                          </a:solidFill>
                          <a:latin typeface="+mn-lt"/>
                        </a:rPr>
                        <a:t> </a:t>
                      </a:r>
                    </a:p>
                    <a:p>
                      <a:pPr algn="ctr" fontAlgn="b"/>
                      <a:r>
                        <a:rPr lang="el-GR" sz="1000" b="1" i="0" u="none" strike="noStrike" baseline="0" dirty="0" smtClean="0">
                          <a:solidFill>
                            <a:schemeClr val="bg1"/>
                          </a:solidFill>
                          <a:latin typeface="+mn-lt"/>
                        </a:rPr>
                        <a:t>ΑΠΑΣΧΟΛΟΥΜΕΝΩΝ</a:t>
                      </a:r>
                      <a:endParaRPr lang="el-GR" sz="1000" b="1" i="0" u="none" strike="noStrike" dirty="0">
                        <a:solidFill>
                          <a:schemeClr val="bg1"/>
                        </a:solidFill>
                        <a:latin typeface="Calibri"/>
                      </a:endParaRPr>
                    </a:p>
                  </a:txBody>
                  <a:tcPr marL="9525" marR="9525" marT="9525" marB="0" anchor="b">
                    <a:solidFill>
                      <a:schemeClr val="accent1">
                        <a:lumMod val="60000"/>
                        <a:lumOff val="40000"/>
                      </a:schemeClr>
                    </a:solidFill>
                  </a:tcPr>
                </a:tc>
                <a:tc hMerge="1">
                  <a:txBody>
                    <a:bodyPr/>
                    <a:lstStyle/>
                    <a:p>
                      <a:endParaRPr lang="el-GR"/>
                    </a:p>
                  </a:txBody>
                  <a:tcPr/>
                </a:tc>
              </a:tr>
              <a:tr h="151596">
                <a:tc>
                  <a:txBody>
                    <a:bodyPr/>
                    <a:lstStyle/>
                    <a:p>
                      <a:pPr algn="ctr" fontAlgn="b"/>
                      <a:r>
                        <a:rPr lang="el-GR" sz="1000" u="none" strike="noStrike" dirty="0"/>
                        <a:t>0-4</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835.244</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87%</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80.734.848</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18%</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1.149.216</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26%</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51596">
                <a:tc>
                  <a:txBody>
                    <a:bodyPr/>
                    <a:lstStyle/>
                    <a:p>
                      <a:pPr algn="ctr" fontAlgn="b"/>
                      <a:r>
                        <a:rPr lang="el-GR" sz="1000" u="none" strike="noStrike" dirty="0"/>
                        <a:t>5-9</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69.630</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7%</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35.851.531</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8%</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448.842</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10%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51596">
                <a:tc>
                  <a:txBody>
                    <a:bodyPr/>
                    <a:lstStyle/>
                    <a:p>
                      <a:pPr algn="ctr" fontAlgn="b"/>
                      <a:r>
                        <a:rPr lang="el-GR" sz="1000" u="none" strike="noStrike"/>
                        <a:t>10-49</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50.135</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5%</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90.324.347</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21%</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940.562</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21%</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51596">
                <a:tc>
                  <a:txBody>
                    <a:bodyPr/>
                    <a:lstStyle/>
                    <a:p>
                      <a:pPr algn="ctr" fontAlgn="b"/>
                      <a:r>
                        <a:rPr lang="el-GR" sz="1000" u="none" strike="noStrike"/>
                        <a:t>50-99</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3.908</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33.703.749</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8%</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265.325</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6%</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51596">
                <a:tc>
                  <a:txBody>
                    <a:bodyPr/>
                    <a:lstStyle/>
                    <a:p>
                      <a:pPr algn="ctr" fontAlgn="b"/>
                      <a:r>
                        <a:rPr lang="el-GR" sz="1000" u="none" strike="noStrike"/>
                        <a:t>100+</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3.279</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0%</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198.786.307</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45%</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dirty="0"/>
                        <a:t>1.624.159</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u="none" strike="noStrike"/>
                        <a:t>37%</a:t>
                      </a:r>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r>
              <a:tr h="151596">
                <a:tc>
                  <a:txBody>
                    <a:bodyPr/>
                    <a:lstStyle/>
                    <a:p>
                      <a:pPr algn="ctr" fontAlgn="b"/>
                      <a:r>
                        <a:rPr lang="el-GR" sz="1000" b="0" i="0" u="none" strike="noStrike" dirty="0" smtClean="0">
                          <a:solidFill>
                            <a:srgbClr val="000000"/>
                          </a:solidFill>
                          <a:latin typeface="Calibri"/>
                        </a:rPr>
                        <a:t>ΣΥΝΟΛΟ</a:t>
                      </a:r>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b="1" u="none" strike="noStrike" dirty="0"/>
                        <a:t>962.196</a:t>
                      </a:r>
                      <a:endParaRPr lang="el-GR" sz="1000" b="1"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endParaRPr lang="el-GR" sz="1000" b="0" i="0" u="none" strike="noStrike">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b="1" u="none" strike="noStrike" dirty="0"/>
                        <a:t>439.400.782</a:t>
                      </a:r>
                      <a:endParaRPr lang="el-GR" sz="1000" b="1"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r>
                        <a:rPr lang="el-GR" sz="1000" b="1" u="none" strike="noStrike" dirty="0"/>
                        <a:t>4.428.104</a:t>
                      </a:r>
                      <a:endParaRPr lang="el-GR" sz="1000" b="1" i="0" u="none" strike="noStrike" dirty="0">
                        <a:solidFill>
                          <a:srgbClr val="000000"/>
                        </a:solidFill>
                        <a:latin typeface="Calibri"/>
                      </a:endParaRPr>
                    </a:p>
                  </a:txBody>
                  <a:tcPr marL="9525" marR="9525" marT="9525" marB="0" anchor="b">
                    <a:solidFill>
                      <a:schemeClr val="accent1">
                        <a:lumMod val="20000"/>
                        <a:lumOff val="80000"/>
                      </a:schemeClr>
                    </a:solidFill>
                  </a:tcPr>
                </a:tc>
                <a:tc>
                  <a:txBody>
                    <a:bodyPr/>
                    <a:lstStyle/>
                    <a:p>
                      <a:pPr algn="ctr" fontAlgn="b"/>
                      <a:endParaRPr lang="el-GR" sz="1000" b="0" i="0" u="none" strike="noStrike" dirty="0">
                        <a:solidFill>
                          <a:srgbClr val="000000"/>
                        </a:solidFill>
                        <a:latin typeface="Calibri"/>
                      </a:endParaRPr>
                    </a:p>
                  </a:txBody>
                  <a:tcPr marL="9525" marR="9525" marT="9525" marB="0" anchor="b">
                    <a:solidFill>
                      <a:schemeClr val="accent1">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Υπότιτλος"/>
          <p:cNvSpPr>
            <a:spLocks noGrp="1"/>
          </p:cNvSpPr>
          <p:nvPr>
            <p:ph type="subTitle" idx="1"/>
          </p:nvPr>
        </p:nvSpPr>
        <p:spPr/>
        <p:txBody>
          <a:bodyPr>
            <a:normAutofit lnSpcReduction="10000"/>
          </a:bodyPr>
          <a:lstStyle/>
          <a:p>
            <a:r>
              <a:rPr lang="el-GR" dirty="0" smtClean="0"/>
              <a:t>ΒΙΩΣΙΜΟΤΗΤΑ</a:t>
            </a:r>
            <a:endParaRPr lang="el-GR" dirty="0"/>
          </a:p>
        </p:txBody>
      </p:sp>
      <p:sp>
        <p:nvSpPr>
          <p:cNvPr id="3" name="2 - Τίτλος"/>
          <p:cNvSpPr>
            <a:spLocks noGrp="1"/>
          </p:cNvSpPr>
          <p:nvPr>
            <p:ph type="title"/>
          </p:nvPr>
        </p:nvSpPr>
        <p:spPr/>
        <p:txBody>
          <a:bodyPr/>
          <a:lstStyle/>
          <a:p>
            <a:r>
              <a:rPr lang="en-US" dirty="0" smtClean="0"/>
              <a:t>Size matters</a:t>
            </a:r>
            <a:endParaRPr lang="el-GR" dirty="0"/>
          </a:p>
        </p:txBody>
      </p:sp>
      <p:pic>
        <p:nvPicPr>
          <p:cNvPr id="4" name="3 - Εικόνα" descr="EBETH_GR_110.JPG"/>
          <p:cNvPicPr>
            <a:picLocks noChangeAspect="1"/>
          </p:cNvPicPr>
          <p:nvPr/>
        </p:nvPicPr>
        <p:blipFill>
          <a:blip r:embed="rId2" cstate="print"/>
          <a:stretch>
            <a:fillRect/>
          </a:stretch>
        </p:blipFill>
        <p:spPr>
          <a:xfrm>
            <a:off x="94130" y="4612391"/>
            <a:ext cx="2051720" cy="392883"/>
          </a:xfrm>
          <a:prstGeom prst="rect">
            <a:avLst/>
          </a:prstGeom>
        </p:spPr>
      </p:pic>
      <p:pic>
        <p:nvPicPr>
          <p:cNvPr id="5" name="4 - Εικόνα" descr="logo-palmos_darker.png"/>
          <p:cNvPicPr>
            <a:picLocks noChangeAspect="1"/>
          </p:cNvPicPr>
          <p:nvPr/>
        </p:nvPicPr>
        <p:blipFill>
          <a:blip r:embed="rId3" cstate="print"/>
          <a:stretch>
            <a:fillRect/>
          </a:stretch>
        </p:blipFill>
        <p:spPr>
          <a:xfrm>
            <a:off x="122252" y="4058771"/>
            <a:ext cx="2016224" cy="3236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3192" y="76200"/>
            <a:ext cx="8077200" cy="1047750"/>
          </a:xfrm>
        </p:spPr>
        <p:txBody>
          <a:bodyPr anchor="b">
            <a:normAutofit/>
          </a:bodyPr>
          <a:lstStyle>
            <a:extLst/>
          </a:lstStyle>
          <a:p>
            <a:r>
              <a:rPr lang="en-US" dirty="0" smtClean="0"/>
              <a:t>SIZE MATTERS - </a:t>
            </a:r>
            <a:r>
              <a:rPr lang="el-GR" dirty="0" smtClean="0"/>
              <a:t>ΒΙΩΣΙΜΟΤΗΤΑ</a:t>
            </a:r>
            <a:endParaRPr lang="el-GR" dirty="0"/>
          </a:p>
        </p:txBody>
      </p:sp>
      <p:sp>
        <p:nvSpPr>
          <p:cNvPr id="3" name="Rectangle 2"/>
          <p:cNvSpPr>
            <a:spLocks noGrp="1"/>
          </p:cNvSpPr>
          <p:nvPr>
            <p:ph type="body" idx="1"/>
          </p:nvPr>
        </p:nvSpPr>
        <p:spPr>
          <a:xfrm>
            <a:off x="179512" y="2211710"/>
            <a:ext cx="1656184" cy="2232248"/>
          </a:xfrm>
        </p:spPr>
        <p:txBody>
          <a:bodyPr>
            <a:normAutofit fontScale="70000" lnSpcReduction="20000"/>
          </a:bodyPr>
          <a:lstStyle>
            <a:extLst/>
          </a:lstStyle>
          <a:p>
            <a:r>
              <a:rPr lang="el-GR" sz="1400" i="1" dirty="0" smtClean="0"/>
              <a:t>Διαχρονικά, από το 2011 μέχρι και σήμερα, οι επιχειρήσεις αντιμετωπίζουν το μέλλον του κλάδου τους απαισιόδοξα. Το φαινόμενο κορυφώθηκε τα χρόνια της κρίσης, ενώ το 2020 ήταν η πρώτη (και η μοναδική) χρονιά με ισοσκελισμένο ισοζύγιο αισιοδοξίας – απαισιοδοξίας. Χρονιές με εντυπωσιακές μεταβολές το 2016 (</a:t>
            </a:r>
            <a:r>
              <a:rPr lang="en-US" sz="1400" i="1" dirty="0" smtClean="0"/>
              <a:t>capital controls</a:t>
            </a:r>
            <a:r>
              <a:rPr lang="el-GR" sz="1400" i="1" dirty="0" smtClean="0"/>
              <a:t>) και το 2021 (πανδημία).</a:t>
            </a:r>
            <a:endParaRPr lang="el-GR" i="1" dirty="0"/>
          </a:p>
        </p:txBody>
      </p:sp>
      <p:graphicFrame>
        <p:nvGraphicFramePr>
          <p:cNvPr id="1027" name="Αντικείμενο 1"/>
          <p:cNvGraphicFramePr>
            <a:graphicFrameLocks noChangeAspect="1"/>
          </p:cNvGraphicFramePr>
          <p:nvPr/>
        </p:nvGraphicFramePr>
        <p:xfrm>
          <a:off x="1907704" y="1264096"/>
          <a:ext cx="7236296" cy="3879404"/>
        </p:xfrm>
        <a:graphic>
          <a:graphicData uri="http://schemas.openxmlformats.org/presentationml/2006/ole">
            <p:oleObj spid="_x0000_s1027" name="Φύλλο εργασίας" r:id="rId4" imgW="14173005" imgH="5458016" progId="Excel.Sheet.12">
              <p:link updateAutomatic="1"/>
            </p:oleObj>
          </a:graphicData>
        </a:graphic>
      </p:graphicFrame>
      <p:pic>
        <p:nvPicPr>
          <p:cNvPr id="5" name="4 - Εικόνα" descr="EBETH_GR_110.JPG"/>
          <p:cNvPicPr>
            <a:picLocks noChangeAspect="1"/>
          </p:cNvPicPr>
          <p:nvPr/>
        </p:nvPicPr>
        <p:blipFill>
          <a:blip r:embed="rId5" cstate="print"/>
          <a:stretch>
            <a:fillRect/>
          </a:stretch>
        </p:blipFill>
        <p:spPr>
          <a:xfrm>
            <a:off x="6992150" y="677098"/>
            <a:ext cx="2051720" cy="392883"/>
          </a:xfrm>
          <a:prstGeom prst="rect">
            <a:avLst/>
          </a:prstGeom>
        </p:spPr>
      </p:pic>
      <p:pic>
        <p:nvPicPr>
          <p:cNvPr id="6" name="5 - Εικόνα" descr="logo-palmos_darker.png"/>
          <p:cNvPicPr>
            <a:picLocks noChangeAspect="1"/>
          </p:cNvPicPr>
          <p:nvPr/>
        </p:nvPicPr>
        <p:blipFill>
          <a:blip r:embed="rId6" cstate="print"/>
          <a:stretch>
            <a:fillRect/>
          </a:stretch>
        </p:blipFill>
        <p:spPr>
          <a:xfrm>
            <a:off x="7020272" y="267494"/>
            <a:ext cx="2016224" cy="323692"/>
          </a:xfrm>
          <a:prstGeom prst="rect">
            <a:avLst/>
          </a:prstGeom>
        </p:spPr>
      </p:pic>
      <p:sp>
        <p:nvSpPr>
          <p:cNvPr id="7" name="6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ΑΠΟΤΙΜΗΣΗΣ 2025 – ΕΚΤΙΜΗΣΕΩΝ 2026 /ΜΕΛΗ ΕΒΕΘ</a:t>
            </a:r>
            <a:endParaRPr lang="el-GR" sz="800" kern="0" dirty="0" smtClean="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76200"/>
            <a:ext cx="8077200" cy="1047750"/>
          </a:xfrm>
        </p:spPr>
        <p:txBody>
          <a:bodyPr anchor="b">
            <a:normAutofit/>
          </a:bodyPr>
          <a:lstStyle>
            <a:extLst/>
          </a:lstStyle>
          <a:p>
            <a:r>
              <a:rPr lang="en-US" dirty="0" smtClean="0"/>
              <a:t>SIZE MATTERS - </a:t>
            </a:r>
            <a:r>
              <a:rPr lang="el-GR" dirty="0" smtClean="0"/>
              <a:t>ΒΙΩΣΙΜΟΤΗΤΑ</a:t>
            </a:r>
            <a:endParaRPr lang="el-GR" dirty="0"/>
          </a:p>
        </p:txBody>
      </p:sp>
      <p:sp>
        <p:nvSpPr>
          <p:cNvPr id="3" name="Rectangle 2"/>
          <p:cNvSpPr>
            <a:spLocks noGrp="1"/>
          </p:cNvSpPr>
          <p:nvPr>
            <p:ph type="body" idx="1"/>
          </p:nvPr>
        </p:nvSpPr>
        <p:spPr>
          <a:xfrm>
            <a:off x="179512" y="1851670"/>
            <a:ext cx="1600200" cy="2720330"/>
          </a:xfrm>
        </p:spPr>
        <p:txBody>
          <a:bodyPr>
            <a:normAutofit/>
          </a:bodyPr>
          <a:lstStyle>
            <a:extLst/>
          </a:lstStyle>
          <a:p>
            <a:r>
              <a:rPr lang="el-GR" sz="1200" i="1" dirty="0" smtClean="0"/>
              <a:t>Το ισοζύγιο αισιοδοξίας -  απαισιοδοξίας  για την βιωσιμότητα και το μέλλον του κλάδου, επηρεάζεται δραματικά από το μέγεθος της επιχείρησης, τόσο σε επίπεδο κύκλου εργασιών όσο και σε επίπεδο μεγέθους απασχόλησης.</a:t>
            </a:r>
            <a:endParaRPr lang="el-GR" sz="1200" i="1" dirty="0"/>
          </a:p>
        </p:txBody>
      </p:sp>
      <p:graphicFrame>
        <p:nvGraphicFramePr>
          <p:cNvPr id="5" name="Q15 - Πώς εκτιμάτε τη βιωσιμότητα των επιχειρήσεων στο κλάδο σας και συναφείς κλάδους (πελάτες / προμηθευτές) στο επόμενο τρίμηνο σε σχέση με τη σ by Q22 - Αριθμός εργαζομένων επιχείρησης;" descr="61ffcf69-3596-4c95-a89b-f8024ea289b9 Q15 - Πώς εκτιμάτε τη βιωσιμότητα των επιχειρήσεων στο κλάδο σας και συναφείς κλάδους (πελάτες / προμηθευτές) στο επόμενο τρίμηνο σε σχέση με τη σ by Q22 - Αριθμός εργαζομένων επιχείρησης; Column Spans Count: 0 Row Spans Count: 0 Stats Count: 0 Right Statistics Count: 0 Below Statistics Count: 0"/>
          <p:cNvGraphicFramePr>
            <a:graphicFrameLocks noGrp="1"/>
          </p:cNvGraphicFramePr>
          <p:nvPr>
            <p:ph idx="1"/>
          </p:nvPr>
        </p:nvGraphicFramePr>
        <p:xfrm>
          <a:off x="1907702" y="1275606"/>
          <a:ext cx="7236298" cy="1781174"/>
        </p:xfrm>
        <a:graphic>
          <a:graphicData uri="http://schemas.openxmlformats.org/drawingml/2006/table">
            <a:tbl>
              <a:tblPr firstRow="1" firstCol="1" bandRow="1">
                <a:tableStyleId>{5C22544A-7EE6-4342-B048-85BDC9FD1C3A}</a:tableStyleId>
              </a:tblPr>
              <a:tblGrid>
                <a:gridCol w="2098543">
                  <a:extLst>
                    <a:ext uri="{9D8B030D-6E8A-4147-A177-3AD203B41FA5}"/>
                  </a:extLst>
                </a:gridCol>
                <a:gridCol w="1027551">
                  <a:extLst>
                    <a:ext uri="{9D8B030D-6E8A-4147-A177-3AD203B41FA5}"/>
                  </a:extLst>
                </a:gridCol>
                <a:gridCol w="1027551">
                  <a:extLst>
                    <a:ext uri="{9D8B030D-6E8A-4147-A177-3AD203B41FA5}"/>
                  </a:extLst>
                </a:gridCol>
                <a:gridCol w="1027551">
                  <a:extLst>
                    <a:ext uri="{9D8B030D-6E8A-4147-A177-3AD203B41FA5}"/>
                  </a:extLst>
                </a:gridCol>
                <a:gridCol w="1027551">
                  <a:extLst>
                    <a:ext uri="{9D8B030D-6E8A-4147-A177-3AD203B41FA5}"/>
                  </a:extLst>
                </a:gridCol>
                <a:gridCol w="1027551">
                  <a:extLst>
                    <a:ext uri="{9D8B030D-6E8A-4147-A177-3AD203B41FA5}"/>
                  </a:extLst>
                </a:gridCol>
              </a:tblGrid>
              <a:tr h="554568">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1 μέχρι 5</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6 μέχρι 10*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11 μέχρι 20*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21 και πάνω*</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311597">
                <a:tc>
                  <a:txBody>
                    <a:bodyPr/>
                    <a:lstStyle/>
                    <a:p>
                      <a:pPr marL="0" lvl="0" indent="0" algn="ctr">
                        <a:buNone/>
                      </a:pPr>
                      <a:r>
                        <a:rPr sz="800" b="1" i="0" u="none" strike="noStrike" dirty="0">
                          <a:solidFill>
                            <a:srgbClr val="000000"/>
                          </a:solidFill>
                          <a:latin typeface="Open Sans"/>
                        </a:rPr>
                        <a:t>Βελτιωμένη  κατάσταση (λιγότερες επισφάλειες - πτωχεύσεις)</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6%</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12%</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10%</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305003">
                <a:tc>
                  <a:txBody>
                    <a:bodyPr/>
                    <a:lstStyle/>
                    <a:p>
                      <a:pPr marL="0" lvl="0" indent="0" algn="ctr">
                        <a:buNone/>
                      </a:pPr>
                      <a:r>
                        <a:rPr sz="800" b="1" i="0" u="none" strike="noStrike" dirty="0">
                          <a:solidFill>
                            <a:srgbClr val="000000"/>
                          </a:solidFill>
                          <a:latin typeface="Open Sans"/>
                        </a:rPr>
                        <a:t>Αμετάβλητη κατάσταση</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37%</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45%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48%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62%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43%</a:t>
                      </a:r>
                    </a:p>
                  </a:txBody>
                  <a:tcPr marL="12700" marR="12700" marT="27609" marB="27609" anchor="ctr">
                    <a:lnL>
                      <a:noFill/>
                    </a:lnL>
                    <a:lnR>
                      <a:noFill/>
                    </a:lnR>
                    <a:lnT>
                      <a:noFill/>
                    </a:lnT>
                    <a:lnB>
                      <a:noFill/>
                    </a:lnB>
                    <a:solidFill>
                      <a:srgbClr val="E8EBF6"/>
                    </a:solidFill>
                  </a:tcPr>
                </a:tc>
                <a:extLst>
                  <a:ext uri="{0D108BD9-81ED-4DB2-BD59-A6C34878D82A}"/>
                </a:extLst>
              </a:tr>
              <a:tr h="305003">
                <a:tc>
                  <a:txBody>
                    <a:bodyPr/>
                    <a:lstStyle/>
                    <a:p>
                      <a:pPr marL="0" lvl="0" indent="0" algn="ctr">
                        <a:buNone/>
                      </a:pPr>
                      <a:r>
                        <a:rPr sz="800" b="1" i="0" u="none" strike="noStrike" dirty="0">
                          <a:solidFill>
                            <a:srgbClr val="000000"/>
                          </a:solidFill>
                          <a:latin typeface="Open Sans"/>
                        </a:rPr>
                        <a:t>Δυσμενέστερη κατάσταση (αύξηση επισφαλειών - πτωχεύσεων)</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51%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41%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41%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24%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44%</a:t>
                      </a:r>
                    </a:p>
                  </a:txBody>
                  <a:tcPr marL="12700" marR="12700" marT="27609" marB="27609" anchor="ctr">
                    <a:lnL>
                      <a:noFill/>
                    </a:lnL>
                    <a:lnR>
                      <a:noFill/>
                    </a:lnR>
                    <a:lnT>
                      <a:noFill/>
                    </a:lnT>
                    <a:lnB>
                      <a:noFill/>
                    </a:lnB>
                    <a:solidFill>
                      <a:srgbClr val="FFFFFF"/>
                    </a:solidFill>
                  </a:tcPr>
                </a:tc>
                <a:extLst>
                  <a:ext uri="{0D108BD9-81ED-4DB2-BD59-A6C34878D82A}"/>
                </a:extLst>
              </a:tr>
              <a:tr h="305003">
                <a:tc>
                  <a:txBody>
                    <a:bodyPr/>
                    <a:lstStyle/>
                    <a:p>
                      <a:pPr marL="0" lvl="0" indent="0" algn="ctr">
                        <a:buNone/>
                      </a:pPr>
                      <a:r>
                        <a:rPr sz="8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5%</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graphicFrame>
        <p:nvGraphicFramePr>
          <p:cNvPr id="6" name="Q15 - Πώς εκτιμάτε τη βιωσιμότητα των επιχειρήσεων στο κλάδο σας και συναφείς κλάδους (πελάτες / προμηθευτές) στο επόμενο τρίμηνο σε σχέση με τη σ by Q23 - Κύκλος εργασιών επιχείρησης;" descr="1b552900-6a76-4ed6-8d6e-01a9cf37f5c4 Q15 - Πώς εκτιμάτε τη βιωσιμότητα των επιχειρήσεων στο κλάδο σας και συναφείς κλάδους (πελάτες / προμηθευτές) στο επόμενο τρίμηνο σε σχέση με τη σ by Q23 - Κύκλος εργασιών επιχείρησης; Column Spans Count: 0 Row Spans Count: 0 Stats Count: 0 Right Statistics Count: 0 Below Statistics Count: 0"/>
          <p:cNvGraphicFramePr>
            <a:graphicFrameLocks noGrp="1"/>
          </p:cNvGraphicFramePr>
          <p:nvPr>
            <p:ph idx="1"/>
          </p:nvPr>
        </p:nvGraphicFramePr>
        <p:xfrm>
          <a:off x="1835698" y="3147814"/>
          <a:ext cx="7308303" cy="1873299"/>
        </p:xfrm>
        <a:graphic>
          <a:graphicData uri="http://schemas.openxmlformats.org/drawingml/2006/table">
            <a:tbl>
              <a:tblPr firstRow="1" firstCol="1" bandRow="1">
                <a:tableStyleId>{5C22544A-7EE6-4342-B048-85BDC9FD1C3A}</a:tableStyleId>
              </a:tblPr>
              <a:tblGrid>
                <a:gridCol w="2088230">
                  <a:extLst>
                    <a:ext uri="{9D8B030D-6E8A-4147-A177-3AD203B41FA5}"/>
                  </a:extLst>
                </a:gridCol>
                <a:gridCol w="792088">
                  <a:extLst>
                    <a:ext uri="{9D8B030D-6E8A-4147-A177-3AD203B41FA5}"/>
                  </a:extLst>
                </a:gridCol>
                <a:gridCol w="792088">
                  <a:extLst>
                    <a:ext uri="{9D8B030D-6E8A-4147-A177-3AD203B41FA5}"/>
                  </a:extLst>
                </a:gridCol>
                <a:gridCol w="792088">
                  <a:extLst>
                    <a:ext uri="{9D8B030D-6E8A-4147-A177-3AD203B41FA5}"/>
                  </a:extLst>
                </a:gridCol>
                <a:gridCol w="792088">
                  <a:extLst>
                    <a:ext uri="{9D8B030D-6E8A-4147-A177-3AD203B41FA5}"/>
                  </a:extLst>
                </a:gridCol>
                <a:gridCol w="922256">
                  <a:extLst>
                    <a:ext uri="{9D8B030D-6E8A-4147-A177-3AD203B41FA5}"/>
                  </a:extLst>
                </a:gridCol>
                <a:gridCol w="664391">
                  <a:extLst>
                    <a:ext uri="{9D8B030D-6E8A-4147-A177-3AD203B41FA5}"/>
                  </a:extLst>
                </a:gridCol>
                <a:gridCol w="465074">
                  <a:extLst>
                    <a:ext uri="{9D8B030D-6E8A-4147-A177-3AD203B41FA5}"/>
                  </a:extLst>
                </a:gridCol>
              </a:tblGrid>
              <a:tr h="860085">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700" b="1" i="0" u="none" strike="noStrike" dirty="0">
                          <a:solidFill>
                            <a:srgbClr val="000000"/>
                          </a:solidFill>
                          <a:latin typeface="Open Sans"/>
                        </a:rPr>
                        <a:t>Μέχρι 100.000 €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700" b="1" i="0" u="none" strike="noStrike" dirty="0">
                          <a:solidFill>
                            <a:srgbClr val="000000"/>
                          </a:solidFill>
                          <a:latin typeface="Open Sans"/>
                        </a:rPr>
                        <a:t>Από 100.001 € μέχρι 250.000 €*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700" b="1" i="0" u="none" strike="noStrike" dirty="0">
                          <a:solidFill>
                            <a:srgbClr val="000000"/>
                          </a:solidFill>
                          <a:latin typeface="Open Sans"/>
                        </a:rPr>
                        <a:t>Από 250.001 € μέχρι 500.000 €*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700" b="1" i="0" u="none" strike="noStrike" dirty="0">
                          <a:solidFill>
                            <a:srgbClr val="000000"/>
                          </a:solidFill>
                          <a:latin typeface="Open Sans"/>
                        </a:rPr>
                        <a:t>Από 500.001 € μέχρι 1.000.000 €*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700" b="1" i="0" u="none" strike="noStrike" dirty="0">
                          <a:solidFill>
                            <a:srgbClr val="000000"/>
                          </a:solidFill>
                          <a:latin typeface="Open Sans"/>
                        </a:rPr>
                        <a:t>Από 1.000.001 € μέχρι 5.000.000 €*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700" b="1" i="0" u="none" strike="noStrike" dirty="0">
                          <a:solidFill>
                            <a:srgbClr val="000000"/>
                          </a:solidFill>
                          <a:latin typeface="Open Sans"/>
                        </a:rPr>
                        <a:t>Πάνω από 5.000.000 €*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7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258279">
                <a:tc>
                  <a:txBody>
                    <a:bodyPr/>
                    <a:lstStyle/>
                    <a:p>
                      <a:pPr marL="0" lvl="0" indent="0" algn="ctr">
                        <a:buNone/>
                      </a:pPr>
                      <a:r>
                        <a:rPr sz="800" b="1" i="0" u="none" strike="noStrike" dirty="0">
                          <a:solidFill>
                            <a:srgbClr val="000000"/>
                          </a:solidFill>
                          <a:latin typeface="Open Sans"/>
                        </a:rPr>
                        <a:t>Βελτιωμένη  κατάσταση (λιγότερες επισφάλειες - πτωχεύσεις)</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3%</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5%</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9%</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10%</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14%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207549">
                <a:tc>
                  <a:txBody>
                    <a:bodyPr/>
                    <a:lstStyle/>
                    <a:p>
                      <a:pPr marL="0" lvl="0" indent="0" algn="ctr">
                        <a:buNone/>
                      </a:pPr>
                      <a:r>
                        <a:rPr sz="800" b="1" i="0" u="none" strike="noStrike" dirty="0">
                          <a:solidFill>
                            <a:srgbClr val="000000"/>
                          </a:solidFill>
                          <a:latin typeface="Open Sans"/>
                        </a:rPr>
                        <a:t>Αμετάβλητη κατάσταση</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32%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41%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55%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50%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56%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43%</a:t>
                      </a:r>
                    </a:p>
                  </a:txBody>
                  <a:tcPr marL="12700" marR="12700" marT="27609" marB="27609" anchor="ctr">
                    <a:lnL>
                      <a:noFill/>
                    </a:lnL>
                    <a:lnR>
                      <a:noFill/>
                    </a:lnR>
                    <a:lnT>
                      <a:noFill/>
                    </a:lnT>
                    <a:lnB>
                      <a:noFill/>
                    </a:lnB>
                    <a:solidFill>
                      <a:srgbClr val="E8EBF6"/>
                    </a:solidFill>
                  </a:tcPr>
                </a:tc>
                <a:extLst>
                  <a:ext uri="{0D108BD9-81ED-4DB2-BD59-A6C34878D82A}"/>
                </a:extLst>
              </a:tr>
              <a:tr h="258279">
                <a:tc>
                  <a:txBody>
                    <a:bodyPr/>
                    <a:lstStyle/>
                    <a:p>
                      <a:pPr marL="0" lvl="0" indent="0" algn="ctr">
                        <a:buNone/>
                      </a:pPr>
                      <a:r>
                        <a:rPr sz="800" b="1" i="0" u="none" strike="noStrike" dirty="0">
                          <a:solidFill>
                            <a:srgbClr val="000000"/>
                          </a:solidFill>
                          <a:latin typeface="Open Sans"/>
                        </a:rPr>
                        <a:t>Δυσμενέστερη κατάσταση (αύξηση επισφαλειών - πτωχεύσεων)</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61%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45%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52%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36%</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36%</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27%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44%</a:t>
                      </a:r>
                    </a:p>
                  </a:txBody>
                  <a:tcPr marL="12700" marR="12700" marT="27609" marB="27609" anchor="ctr">
                    <a:lnL>
                      <a:noFill/>
                    </a:lnL>
                    <a:lnR>
                      <a:noFill/>
                    </a:lnR>
                    <a:lnT>
                      <a:noFill/>
                    </a:lnT>
                    <a:lnB>
                      <a:noFill/>
                    </a:lnB>
                    <a:solidFill>
                      <a:srgbClr val="FFFFFF"/>
                    </a:solidFill>
                  </a:tcPr>
                </a:tc>
                <a:extLst>
                  <a:ext uri="{0D108BD9-81ED-4DB2-BD59-A6C34878D82A}"/>
                </a:extLst>
              </a:tr>
              <a:tr h="207549">
                <a:tc>
                  <a:txBody>
                    <a:bodyPr/>
                    <a:lstStyle/>
                    <a:p>
                      <a:pPr marL="0" lvl="0" indent="0" algn="ctr">
                        <a:buNone/>
                      </a:pPr>
                      <a:r>
                        <a:rPr sz="8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4%</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5%</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sp>
        <p:nvSpPr>
          <p:cNvPr id="7" name="6 - Ορθογώνιο"/>
          <p:cNvSpPr/>
          <p:nvPr/>
        </p:nvSpPr>
        <p:spPr>
          <a:xfrm>
            <a:off x="4241456" y="2442482"/>
            <a:ext cx="504056" cy="28803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Ορθογώνιο"/>
          <p:cNvSpPr/>
          <p:nvPr/>
        </p:nvSpPr>
        <p:spPr>
          <a:xfrm>
            <a:off x="7337800" y="2442482"/>
            <a:ext cx="504056" cy="28803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Ορθογώνιο"/>
          <p:cNvSpPr/>
          <p:nvPr/>
        </p:nvSpPr>
        <p:spPr>
          <a:xfrm>
            <a:off x="4067944" y="4508592"/>
            <a:ext cx="504056" cy="28803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9 - Ορθογώνιο"/>
          <p:cNvSpPr/>
          <p:nvPr/>
        </p:nvSpPr>
        <p:spPr>
          <a:xfrm>
            <a:off x="8078270" y="4508592"/>
            <a:ext cx="504056" cy="28803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10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ΑΠΟΤΙΜΗΣΗΣ 2025 – ΕΚΤΙΜΗΣΕΩΝ 2026 /ΜΕΛΗ ΕΒΕΘ</a:t>
            </a:r>
            <a:endParaRPr lang="el-GR" sz="800" kern="0" dirty="0" smtClean="0">
              <a:solidFill>
                <a:srgbClr val="00206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Υπότιτλος"/>
          <p:cNvSpPr>
            <a:spLocks noGrp="1"/>
          </p:cNvSpPr>
          <p:nvPr>
            <p:ph type="subTitle" idx="1"/>
          </p:nvPr>
        </p:nvSpPr>
        <p:spPr/>
        <p:txBody>
          <a:bodyPr>
            <a:normAutofit lnSpcReduction="10000"/>
          </a:bodyPr>
          <a:lstStyle/>
          <a:p>
            <a:r>
              <a:rPr lang="el-GR" smtClean="0"/>
              <a:t>ΒΑΣΙΚΑ ΠΡΟΒΛΗΜΑΤΑ</a:t>
            </a:r>
            <a:endParaRPr lang="el-GR" dirty="0"/>
          </a:p>
        </p:txBody>
      </p:sp>
      <p:sp>
        <p:nvSpPr>
          <p:cNvPr id="3" name="2 - Τίτλος"/>
          <p:cNvSpPr>
            <a:spLocks noGrp="1"/>
          </p:cNvSpPr>
          <p:nvPr>
            <p:ph type="title"/>
          </p:nvPr>
        </p:nvSpPr>
        <p:spPr/>
        <p:txBody>
          <a:bodyPr/>
          <a:lstStyle/>
          <a:p>
            <a:r>
              <a:rPr lang="en-US" dirty="0" smtClean="0"/>
              <a:t>Size matters</a:t>
            </a:r>
            <a:endParaRPr lang="el-GR" dirty="0"/>
          </a:p>
        </p:txBody>
      </p:sp>
      <p:pic>
        <p:nvPicPr>
          <p:cNvPr id="4" name="3 - Εικόνα" descr="EBETH_GR_110.JPG"/>
          <p:cNvPicPr>
            <a:picLocks noChangeAspect="1"/>
          </p:cNvPicPr>
          <p:nvPr/>
        </p:nvPicPr>
        <p:blipFill>
          <a:blip r:embed="rId2" cstate="print"/>
          <a:stretch>
            <a:fillRect/>
          </a:stretch>
        </p:blipFill>
        <p:spPr>
          <a:xfrm>
            <a:off x="94130" y="4612391"/>
            <a:ext cx="2051720" cy="392883"/>
          </a:xfrm>
          <a:prstGeom prst="rect">
            <a:avLst/>
          </a:prstGeom>
        </p:spPr>
      </p:pic>
      <p:pic>
        <p:nvPicPr>
          <p:cNvPr id="5" name="4 - Εικόνα" descr="logo-palmos_darker.png"/>
          <p:cNvPicPr>
            <a:picLocks noChangeAspect="1"/>
          </p:cNvPicPr>
          <p:nvPr/>
        </p:nvPicPr>
        <p:blipFill>
          <a:blip r:embed="rId3" cstate="print"/>
          <a:stretch>
            <a:fillRect/>
          </a:stretch>
        </p:blipFill>
        <p:spPr>
          <a:xfrm>
            <a:off x="122252" y="4058771"/>
            <a:ext cx="2016224" cy="32369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76200"/>
            <a:ext cx="8077200" cy="1047750"/>
          </a:xfrm>
        </p:spPr>
        <p:txBody>
          <a:bodyPr anchor="b">
            <a:normAutofit/>
          </a:bodyPr>
          <a:lstStyle>
            <a:extLst/>
          </a:lstStyle>
          <a:p>
            <a:r>
              <a:rPr lang="en-US" dirty="0" smtClean="0"/>
              <a:t>SIZE MATTERS </a:t>
            </a:r>
            <a:r>
              <a:rPr lang="en-US" dirty="0" smtClean="0"/>
              <a:t>– </a:t>
            </a:r>
            <a:r>
              <a:rPr lang="el-GR" dirty="0" smtClean="0"/>
              <a:t>ΠΡΟΒΛΗΜΑΤΑ*</a:t>
            </a:r>
            <a:endParaRPr lang="el-GR" dirty="0"/>
          </a:p>
        </p:txBody>
      </p:sp>
      <p:sp>
        <p:nvSpPr>
          <p:cNvPr id="3" name="Rectangle 2"/>
          <p:cNvSpPr>
            <a:spLocks noGrp="1"/>
          </p:cNvSpPr>
          <p:nvPr>
            <p:ph type="body" idx="1"/>
          </p:nvPr>
        </p:nvSpPr>
        <p:spPr>
          <a:xfrm>
            <a:off x="179512" y="2067694"/>
            <a:ext cx="1656184" cy="2232248"/>
          </a:xfrm>
        </p:spPr>
        <p:txBody>
          <a:bodyPr>
            <a:normAutofit fontScale="55000" lnSpcReduction="20000"/>
          </a:bodyPr>
          <a:lstStyle>
            <a:extLst/>
          </a:lstStyle>
          <a:p>
            <a:r>
              <a:rPr lang="el-GR" i="1" dirty="0" smtClean="0"/>
              <a:t>Η φορολογία αποτελεί μακράν την σημαντικότερη αναφορά προβλήματος μεταξύ των επιχειρήσεων με μέχρι 10 εργαζόμενους, ενώ οι επιχειρήσεις με πάνω από 50 εργαζόμενους αναφέρουν πρωτίστως τα υψηλά κόστη ενέργειας και πρώτων υλών , με την φορολογία να αναφέρεται σε πολύ μικρότερο βαθμό.</a:t>
            </a:r>
            <a:endParaRPr lang="el-GR" i="1" dirty="0"/>
          </a:p>
        </p:txBody>
      </p:sp>
      <p:graphicFrame>
        <p:nvGraphicFramePr>
          <p:cNvPr id="5" name="Q47 - Ποια από τα παρακάτω θα λέγατε ότι είναι τα δύο βασικότερα προβλήματα που αντιμετωπίζει αυτή την περίοδο η επιχείρησή σας; (πολλαπλή επιλογ by Q51 - Αριθμός εργαζομένων επιχείρησης:" descr="bdbeee56-17c5-4f27-8104-eb59620b4506 Q47 - Ποια από τα παρακάτω θα λέγατε ότι είναι τα δύο βασικότερα προβλήματα που αντιμετωπίζει αυτή την περίοδο η επιχείρησή σας; (πολλαπλή επιλογ by Q51 - Αριθμός εργαζομένων επιχείρησης: Column Spans Count: 0 Row Spans Count: 0 Stats Count: 0 Right Statistics Count: 0 Below Statistics Count: 0"/>
          <p:cNvGraphicFramePr>
            <a:graphicFrameLocks/>
          </p:cNvGraphicFramePr>
          <p:nvPr/>
        </p:nvGraphicFramePr>
        <p:xfrm>
          <a:off x="2051721" y="2139700"/>
          <a:ext cx="6984774" cy="2232250"/>
        </p:xfrm>
        <a:graphic>
          <a:graphicData uri="http://schemas.openxmlformats.org/drawingml/2006/table">
            <a:tbl>
              <a:tblPr firstRow="1" firstCol="1" bandRow="1">
                <a:tableStyleId>{5C22544A-7EE6-4342-B048-85BDC9FD1C3A}</a:tableStyleId>
              </a:tblPr>
              <a:tblGrid>
                <a:gridCol w="3621302">
                  <a:extLst>
                    <a:ext uri="{9D8B030D-6E8A-4147-A177-3AD203B41FA5}">
                      <a16:colId xmlns="" xmlns:a16="http://schemas.microsoft.com/office/drawing/2014/main" val="20000"/>
                    </a:ext>
                  </a:extLst>
                </a:gridCol>
                <a:gridCol w="840868">
                  <a:extLst>
                    <a:ext uri="{9D8B030D-6E8A-4147-A177-3AD203B41FA5}">
                      <a16:colId xmlns="" xmlns:a16="http://schemas.microsoft.com/office/drawing/2014/main" val="20001"/>
                    </a:ext>
                  </a:extLst>
                </a:gridCol>
                <a:gridCol w="840868">
                  <a:extLst>
                    <a:ext uri="{9D8B030D-6E8A-4147-A177-3AD203B41FA5}">
                      <a16:colId xmlns="" xmlns:a16="http://schemas.microsoft.com/office/drawing/2014/main" val="20002"/>
                    </a:ext>
                  </a:extLst>
                </a:gridCol>
                <a:gridCol w="840868">
                  <a:extLst>
                    <a:ext uri="{9D8B030D-6E8A-4147-A177-3AD203B41FA5}">
                      <a16:colId xmlns="" xmlns:a16="http://schemas.microsoft.com/office/drawing/2014/main" val="20003"/>
                    </a:ext>
                  </a:extLst>
                </a:gridCol>
                <a:gridCol w="840868">
                  <a:extLst>
                    <a:ext uri="{9D8B030D-6E8A-4147-A177-3AD203B41FA5}">
                      <a16:colId xmlns="" xmlns:a16="http://schemas.microsoft.com/office/drawing/2014/main" val="20004"/>
                    </a:ext>
                  </a:extLst>
                </a:gridCol>
              </a:tblGrid>
              <a:tr h="459178">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1 μέχρι 10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11 μέχρι 50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51 και πάνω*</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16:rowId xmlns="" xmlns:a16="http://schemas.microsoft.com/office/drawing/2014/main" val="10000"/>
                  </a:ext>
                </a:extLst>
              </a:tr>
              <a:tr h="257988">
                <a:tc>
                  <a:txBody>
                    <a:bodyPr/>
                    <a:lstStyle/>
                    <a:p>
                      <a:pPr marL="0" lvl="0" indent="0" algn="ctr">
                        <a:buNone/>
                      </a:pPr>
                      <a:r>
                        <a:rPr sz="800" b="1" i="0" u="none" strike="noStrike" dirty="0">
                          <a:solidFill>
                            <a:srgbClr val="000000"/>
                          </a:solidFill>
                          <a:latin typeface="Open Sans"/>
                        </a:rPr>
                        <a:t>Υψηλό κόστος φορολογίας</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48%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37%</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18%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44%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1"/>
                  </a:ext>
                </a:extLst>
              </a:tr>
              <a:tr h="252514">
                <a:tc>
                  <a:txBody>
                    <a:bodyPr/>
                    <a:lstStyle/>
                    <a:p>
                      <a:pPr marL="0" lvl="0" indent="0" algn="ctr">
                        <a:buNone/>
                      </a:pPr>
                      <a:r>
                        <a:rPr sz="800" b="1" i="0" u="none" strike="noStrike" dirty="0">
                          <a:solidFill>
                            <a:srgbClr val="000000"/>
                          </a:solidFill>
                          <a:latin typeface="Open Sans"/>
                        </a:rPr>
                        <a:t>Υψηλό κόστος ενέργειας/καυσίμων</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25%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39%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51%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29%</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2"/>
                  </a:ext>
                </a:extLst>
              </a:tr>
              <a:tr h="252514">
                <a:tc>
                  <a:txBody>
                    <a:bodyPr/>
                    <a:lstStyle/>
                    <a:p>
                      <a:pPr marL="0" lvl="0" indent="0" algn="ctr">
                        <a:buNone/>
                      </a:pPr>
                      <a:r>
                        <a:rPr sz="800" b="1" i="0" u="none" strike="noStrike" dirty="0">
                          <a:solidFill>
                            <a:srgbClr val="000000"/>
                          </a:solidFill>
                          <a:latin typeface="Open Sans"/>
                        </a:rPr>
                        <a:t>Υψηλό κόστος πρώτων υλών/προϊόντων</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21%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36%</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23%</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3"/>
                  </a:ext>
                </a:extLst>
              </a:tr>
              <a:tr h="252514">
                <a:tc>
                  <a:txBody>
                    <a:bodyPr/>
                    <a:lstStyle/>
                    <a:p>
                      <a:pPr marL="0" lvl="0" indent="0" algn="ctr">
                        <a:buNone/>
                      </a:pPr>
                      <a:r>
                        <a:rPr sz="800" b="1" i="0" u="none" strike="noStrike" dirty="0">
                          <a:solidFill>
                            <a:srgbClr val="000000"/>
                          </a:solidFill>
                          <a:latin typeface="Open Sans"/>
                        </a:rPr>
                        <a:t>Γραφειοκρατία/Διαδικασίες συναλλαγής με το δημόσιο</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19%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10%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17%</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4"/>
                  </a:ext>
                </a:extLst>
              </a:tr>
              <a:tr h="252514">
                <a:tc>
                  <a:txBody>
                    <a:bodyPr/>
                    <a:lstStyle/>
                    <a:p>
                      <a:pPr marL="0" lvl="0" indent="0" algn="ctr">
                        <a:buNone/>
                      </a:pPr>
                      <a:r>
                        <a:rPr sz="800" b="1" i="0" u="none" strike="noStrike" dirty="0">
                          <a:solidFill>
                            <a:srgbClr val="000000"/>
                          </a:solidFill>
                          <a:latin typeface="Open Sans"/>
                        </a:rPr>
                        <a:t>Περιορισμένη ζήτηση</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17%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10%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13%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15%</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5"/>
                  </a:ext>
                </a:extLst>
              </a:tr>
              <a:tr h="252514">
                <a:tc>
                  <a:txBody>
                    <a:bodyPr/>
                    <a:lstStyle/>
                    <a:p>
                      <a:pPr marL="0" lvl="0" indent="0" algn="ctr">
                        <a:buNone/>
                      </a:pPr>
                      <a:r>
                        <a:rPr sz="800" b="1" i="0" u="none" strike="noStrike" dirty="0">
                          <a:solidFill>
                            <a:srgbClr val="000000"/>
                          </a:solidFill>
                          <a:latin typeface="Open Sans"/>
                        </a:rPr>
                        <a:t>Υψηλό μισθολογικό κόστος</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14%</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14%</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6"/>
                  </a:ext>
                </a:extLst>
              </a:tr>
              <a:tr h="252514">
                <a:tc>
                  <a:txBody>
                    <a:bodyPr/>
                    <a:lstStyle/>
                    <a:p>
                      <a:pPr marL="0" lvl="0" indent="0" algn="ctr">
                        <a:buNone/>
                      </a:pPr>
                      <a:r>
                        <a:rPr sz="800" b="1" i="0" u="none" strike="noStrike" dirty="0">
                          <a:solidFill>
                            <a:srgbClr val="000000"/>
                          </a:solidFill>
                          <a:latin typeface="Open Sans"/>
                        </a:rPr>
                        <a:t>Ρευστότητα</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14%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15%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14%</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7"/>
                  </a:ext>
                </a:extLst>
              </a:tr>
            </a:tbl>
          </a:graphicData>
        </a:graphic>
      </p:graphicFrame>
      <p:sp>
        <p:nvSpPr>
          <p:cNvPr id="6" name="5 - Ορθογώνιο"/>
          <p:cNvSpPr/>
          <p:nvPr/>
        </p:nvSpPr>
        <p:spPr>
          <a:xfrm>
            <a:off x="5810884" y="2615994"/>
            <a:ext cx="221750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Ορθογώνιο"/>
          <p:cNvSpPr/>
          <p:nvPr/>
        </p:nvSpPr>
        <p:spPr>
          <a:xfrm>
            <a:off x="5810884" y="2859782"/>
            <a:ext cx="221750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Ορθογώνιο"/>
          <p:cNvSpPr/>
          <p:nvPr/>
        </p:nvSpPr>
        <p:spPr>
          <a:xfrm>
            <a:off x="5810884" y="3118318"/>
            <a:ext cx="221750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Ορθογώνιο"/>
          <p:cNvSpPr/>
          <p:nvPr/>
        </p:nvSpPr>
        <p:spPr>
          <a:xfrm>
            <a:off x="5810884" y="4126430"/>
            <a:ext cx="221750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9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ΑΠΟΤΙΜΗΣΗΣ 2025 – ΕΚΤΙΜΗΣΕΩΝ 2026 /ΜΕΛΗ ΕΒΕΘ</a:t>
            </a:r>
            <a:endParaRPr lang="el-GR" sz="800" kern="0" dirty="0" smtClean="0">
              <a:solidFill>
                <a:srgbClr val="002060"/>
              </a:solidFill>
            </a:endParaRPr>
          </a:p>
        </p:txBody>
      </p:sp>
      <p:cxnSp>
        <p:nvCxnSpPr>
          <p:cNvPr id="11" name="10 - Ευθεία γραμμή σύνδεσης"/>
          <p:cNvCxnSpPr/>
          <p:nvPr/>
        </p:nvCxnSpPr>
        <p:spPr>
          <a:xfrm>
            <a:off x="6488452" y="2067694"/>
            <a:ext cx="13016" cy="252028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Υπότιτλος"/>
          <p:cNvSpPr>
            <a:spLocks noGrp="1"/>
          </p:cNvSpPr>
          <p:nvPr>
            <p:ph type="subTitle" idx="1"/>
          </p:nvPr>
        </p:nvSpPr>
        <p:spPr/>
        <p:txBody>
          <a:bodyPr>
            <a:normAutofit lnSpcReduction="10000"/>
          </a:bodyPr>
          <a:lstStyle/>
          <a:p>
            <a:r>
              <a:rPr lang="el-GR" dirty="0" smtClean="0"/>
              <a:t>ΕΞΑΓΩΓΕΣ</a:t>
            </a:r>
            <a:endParaRPr lang="el-GR" dirty="0"/>
          </a:p>
        </p:txBody>
      </p:sp>
      <p:sp>
        <p:nvSpPr>
          <p:cNvPr id="3" name="2 - Τίτλος"/>
          <p:cNvSpPr>
            <a:spLocks noGrp="1"/>
          </p:cNvSpPr>
          <p:nvPr>
            <p:ph type="title"/>
          </p:nvPr>
        </p:nvSpPr>
        <p:spPr/>
        <p:txBody>
          <a:bodyPr/>
          <a:lstStyle/>
          <a:p>
            <a:r>
              <a:rPr lang="en-US" dirty="0" smtClean="0"/>
              <a:t>Size matters</a:t>
            </a:r>
            <a:endParaRPr lang="el-GR" dirty="0"/>
          </a:p>
        </p:txBody>
      </p:sp>
      <p:pic>
        <p:nvPicPr>
          <p:cNvPr id="4" name="3 - Εικόνα" descr="EBETH_GR_110.JPG"/>
          <p:cNvPicPr>
            <a:picLocks noChangeAspect="1"/>
          </p:cNvPicPr>
          <p:nvPr/>
        </p:nvPicPr>
        <p:blipFill>
          <a:blip r:embed="rId2" cstate="print"/>
          <a:stretch>
            <a:fillRect/>
          </a:stretch>
        </p:blipFill>
        <p:spPr>
          <a:xfrm>
            <a:off x="94130" y="4612391"/>
            <a:ext cx="2051720" cy="392883"/>
          </a:xfrm>
          <a:prstGeom prst="rect">
            <a:avLst/>
          </a:prstGeom>
        </p:spPr>
      </p:pic>
      <p:pic>
        <p:nvPicPr>
          <p:cNvPr id="5" name="4 - Εικόνα" descr="logo-palmos_darker.png"/>
          <p:cNvPicPr>
            <a:picLocks noChangeAspect="1"/>
          </p:cNvPicPr>
          <p:nvPr/>
        </p:nvPicPr>
        <p:blipFill>
          <a:blip r:embed="rId3" cstate="print"/>
          <a:stretch>
            <a:fillRect/>
          </a:stretch>
        </p:blipFill>
        <p:spPr>
          <a:xfrm>
            <a:off x="122252" y="4058771"/>
            <a:ext cx="2016224" cy="3236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76200"/>
            <a:ext cx="8138864" cy="1047750"/>
          </a:xfrm>
        </p:spPr>
        <p:txBody>
          <a:bodyPr anchor="b">
            <a:normAutofit/>
          </a:bodyPr>
          <a:lstStyle>
            <a:extLst/>
          </a:lstStyle>
          <a:p>
            <a:r>
              <a:rPr lang="en-US" dirty="0" smtClean="0"/>
              <a:t>SIZE MATTERS – </a:t>
            </a:r>
            <a:r>
              <a:rPr lang="el-GR" dirty="0" smtClean="0"/>
              <a:t>ΕΞΑΓΩΓΕΣ*</a:t>
            </a:r>
            <a:endParaRPr lang="el-GR" dirty="0"/>
          </a:p>
        </p:txBody>
      </p:sp>
      <p:sp>
        <p:nvSpPr>
          <p:cNvPr id="3" name="Rectangle 2"/>
          <p:cNvSpPr>
            <a:spLocks noGrp="1"/>
          </p:cNvSpPr>
          <p:nvPr>
            <p:ph type="body" idx="1"/>
          </p:nvPr>
        </p:nvSpPr>
        <p:spPr>
          <a:xfrm>
            <a:off x="179512" y="2067694"/>
            <a:ext cx="1656184" cy="2232248"/>
          </a:xfrm>
        </p:spPr>
        <p:txBody>
          <a:bodyPr>
            <a:normAutofit fontScale="47500" lnSpcReduction="20000"/>
          </a:bodyPr>
          <a:lstStyle>
            <a:extLst/>
          </a:lstStyle>
          <a:p>
            <a:r>
              <a:rPr lang="el-GR" i="1" dirty="0" smtClean="0"/>
              <a:t>Η εξαγωγική δραστηριότητα είναι σχεδόν ανύπαρκτη σε πολύ μικρές  επιχειρήσεις. Στον αντίποδα πάνω από το 40% των μεγαλύτερων επιχειρήσεων (που απασχολούν πάνω από 50 εργαζόμενους ή έχουν ετήσιο κύκλο εργασιών πάνω από  5.000.000 €, έχουν εξαγωγική δραστηριότητα. Οι ίδιες κατηγορίες επιχειρήσεων, αποτιμούν σημαντικά πιο θετικά την εξέλιξη των εξαγωγικών τους επιδόσεων.</a:t>
            </a:r>
            <a:endParaRPr lang="el-GR" i="1" dirty="0"/>
          </a:p>
        </p:txBody>
      </p:sp>
      <p:graphicFrame>
        <p:nvGraphicFramePr>
          <p:cNvPr id="5" name="Q9 - Σε σχέση με τις εξαγωγές, το εξάμηνο που μας πέρασε ήταν καλύτερο, χειρότερο ή περί­που το ίδιο για την επιχείρησή σας σε σχέση με το αντίστο by Q30 - Αριθμός εργαζομένων επιχείρησης:" descr="9fdabe45-1f8a-4004-96aa-f4857009be87 Q9 - Σε σχέση με τις εξαγωγές, το εξάμηνο που μας πέρασε ήταν καλύτερο, χειρότερο ή περί­που το ίδιο για την επιχείρησή σας σε σχέση με το αντίστο by Q30 - Αριθμός εργαζομένων επιχείρησης: Column Spans Count: 0 Row Spans Count: 0 Stats Count: 0 Right Statistics Count: 0 Below Statistics Count: 0"/>
          <p:cNvGraphicFramePr>
            <a:graphicFrameLocks noGrp="1"/>
          </p:cNvGraphicFramePr>
          <p:nvPr>
            <p:ph idx="1"/>
            <p:extLst>
              <p:ext uri="{D42A27DB-BD31-4B8C-83A1-F6EECF244321}">
                <p14:modId xmlns="" xmlns:p14="http://schemas.microsoft.com/office/powerpoint/2010/main" val="622777995"/>
              </p:ext>
            </p:extLst>
          </p:nvPr>
        </p:nvGraphicFramePr>
        <p:xfrm>
          <a:off x="2555776" y="1923677"/>
          <a:ext cx="6010147" cy="1333755"/>
        </p:xfrm>
        <a:graphic>
          <a:graphicData uri="http://schemas.openxmlformats.org/drawingml/2006/table">
            <a:tbl>
              <a:tblPr firstRow="1" firstCol="1" bandRow="1">
                <a:tableStyleId>{5C22544A-7EE6-4342-B048-85BDC9FD1C3A}</a:tableStyleId>
              </a:tblPr>
              <a:tblGrid>
                <a:gridCol w="1193800"/>
                <a:gridCol w="912684"/>
                <a:gridCol w="725488"/>
                <a:gridCol w="839788"/>
                <a:gridCol w="879475"/>
                <a:gridCol w="976312"/>
                <a:gridCol w="482600"/>
              </a:tblGrid>
              <a:tr h="198727">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1 μέχρι 4</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5 μέχρι 9</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10 μέχρι 24</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25 μέχρι 49*</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50 και πάνω**</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ΣΥΝΟΛΟ</a:t>
                      </a:r>
                    </a:p>
                  </a:txBody>
                  <a:tcPr marL="12700" marR="12700" marT="27609" marB="27609" anchor="ctr">
                    <a:lnL>
                      <a:noFill/>
                    </a:lnL>
                    <a:lnR>
                      <a:noFill/>
                    </a:lnR>
                    <a:lnT w="12700">
                      <a:solidFill>
                        <a:srgbClr val="8CC0FF"/>
                      </a:solidFill>
                    </a:lnT>
                    <a:lnB w="12700">
                      <a:solidFill>
                        <a:srgbClr val="8CC0FF"/>
                      </a:solidFill>
                    </a:lnB>
                    <a:solidFill>
                      <a:srgbClr val="FFFFFF"/>
                    </a:solidFill>
                  </a:tcPr>
                </a:tc>
              </a:tr>
              <a:tr h="204974">
                <a:tc>
                  <a:txBody>
                    <a:bodyPr/>
                    <a:lstStyle/>
                    <a:p>
                      <a:pPr marL="0" lvl="0" indent="0" algn="ctr">
                        <a:buNone/>
                      </a:pPr>
                      <a:r>
                        <a:rPr sz="800" b="1" i="0" u="none" strike="noStrike" dirty="0">
                          <a:solidFill>
                            <a:srgbClr val="000000"/>
                          </a:solidFill>
                          <a:latin typeface="Open Sans"/>
                        </a:rPr>
                        <a:t>Καλύτερο</a:t>
                      </a:r>
                    </a:p>
                  </a:txBody>
                  <a:tcPr marL="508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1%</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2%</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6%</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2%</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17%</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2%</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r>
              <a:tr h="200634">
                <a:tc>
                  <a:txBody>
                    <a:bodyPr/>
                    <a:lstStyle/>
                    <a:p>
                      <a:pPr marL="0" lvl="0" indent="0" algn="ctr">
                        <a:buNone/>
                      </a:pPr>
                      <a:r>
                        <a:rPr sz="800" b="1" i="0" u="none" strike="noStrike" dirty="0">
                          <a:solidFill>
                            <a:srgbClr val="000000"/>
                          </a:solidFill>
                          <a:latin typeface="Open Sans"/>
                        </a:rPr>
                        <a:t>Περίπου το ίδιο</a:t>
                      </a:r>
                    </a:p>
                  </a:txBody>
                  <a:tcPr marL="508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FF0000"/>
                          </a:solidFill>
                          <a:latin typeface="Open Sans"/>
                        </a:rPr>
                        <a:t>4%</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00"/>
                          </a:solidFill>
                          <a:latin typeface="Open Sans"/>
                        </a:rPr>
                        <a:t>5%</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00"/>
                          </a:solidFill>
                          <a:latin typeface="Open Sans"/>
                        </a:rPr>
                        <a:t>8%</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FF"/>
                          </a:solidFill>
                          <a:latin typeface="Open Sans"/>
                        </a:rPr>
                        <a:t>20%</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FF"/>
                          </a:solidFill>
                          <a:latin typeface="Open Sans"/>
                        </a:rPr>
                        <a:t>21%</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1" i="0" u="none" strike="noStrike" dirty="0">
                          <a:solidFill>
                            <a:srgbClr val="000000"/>
                          </a:solidFill>
                          <a:latin typeface="Open Sans"/>
                        </a:rPr>
                        <a:t>6%</a:t>
                      </a:r>
                    </a:p>
                  </a:txBody>
                  <a:tcPr marL="12700" marR="12700" marT="27609" marB="27609" anchor="ctr">
                    <a:lnL>
                      <a:noFill/>
                    </a:lnL>
                    <a:lnR>
                      <a:noFill/>
                    </a:lnR>
                    <a:lnT>
                      <a:noFill/>
                    </a:lnT>
                    <a:lnB>
                      <a:noFill/>
                    </a:lnB>
                    <a:solidFill>
                      <a:srgbClr val="F1F7FF"/>
                    </a:solidFill>
                  </a:tcPr>
                </a:tc>
              </a:tr>
              <a:tr h="200634">
                <a:tc>
                  <a:txBody>
                    <a:bodyPr/>
                    <a:lstStyle/>
                    <a:p>
                      <a:pPr marL="0" lvl="0" indent="0" algn="ctr">
                        <a:buNone/>
                      </a:pPr>
                      <a:r>
                        <a:rPr sz="800" b="1" i="0" u="none" strike="noStrike" dirty="0">
                          <a:solidFill>
                            <a:srgbClr val="000000"/>
                          </a:solidFill>
                          <a:latin typeface="Open Sans"/>
                        </a:rPr>
                        <a:t>Χειρότερο</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3%</a:t>
                      </a:r>
                    </a:p>
                  </a:txBody>
                  <a:tcPr marL="12700" marR="12700" marT="27609" marB="27609" anchor="ctr">
                    <a:lnL>
                      <a:noFill/>
                    </a:lnL>
                    <a:lnR>
                      <a:noFill/>
                    </a:lnR>
                    <a:lnT>
                      <a:noFill/>
                    </a:lnT>
                    <a:lnB>
                      <a:noFill/>
                    </a:lnB>
                    <a:solidFill>
                      <a:srgbClr val="FFFFFF"/>
                    </a:solidFill>
                  </a:tcPr>
                </a:tc>
              </a:tr>
              <a:tr h="328152">
                <a:tc>
                  <a:txBody>
                    <a:bodyPr/>
                    <a:lstStyle/>
                    <a:p>
                      <a:pPr marL="0" lvl="0" indent="0" algn="ctr">
                        <a:buNone/>
                      </a:pPr>
                      <a:r>
                        <a:rPr sz="800" b="1" i="0" u="none" strike="noStrike" dirty="0">
                          <a:solidFill>
                            <a:srgbClr val="000000"/>
                          </a:solidFill>
                          <a:latin typeface="Open Sans"/>
                        </a:rPr>
                        <a:t>Δεν έχουμε </a:t>
                      </a:r>
                      <a:r>
                        <a:rPr sz="800" b="1" i="0" u="none" strike="noStrike" dirty="0" err="1">
                          <a:solidFill>
                            <a:srgbClr val="000000"/>
                          </a:solidFill>
                          <a:latin typeface="Open Sans"/>
                        </a:rPr>
                        <a:t>εξαγωγική</a:t>
                      </a:r>
                      <a:r>
                        <a:rPr sz="800" b="1" i="0" u="none" strike="noStrike" dirty="0">
                          <a:solidFill>
                            <a:srgbClr val="000000"/>
                          </a:solidFill>
                          <a:latin typeface="Open Sans"/>
                        </a:rPr>
                        <a:t>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δραστηριότητα</a:t>
                      </a:r>
                      <a:endParaRPr sz="800" b="1" i="0" u="none" strike="noStrike" dirty="0">
                        <a:solidFill>
                          <a:srgbClr val="000000"/>
                        </a:solidFill>
                        <a:latin typeface="Open Sans"/>
                      </a:endParaRPr>
                    </a:p>
                  </a:txBody>
                  <a:tcPr marL="508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FF"/>
                          </a:solidFill>
                          <a:latin typeface="Open Sans"/>
                        </a:rPr>
                        <a:t>92%</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00"/>
                          </a:solidFill>
                          <a:latin typeface="Open Sans"/>
                        </a:rPr>
                        <a:t>89%</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FF0000"/>
                          </a:solidFill>
                          <a:latin typeface="Open Sans"/>
                        </a:rPr>
                        <a:t>82%</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FF0000"/>
                          </a:solidFill>
                          <a:latin typeface="Open Sans"/>
                        </a:rPr>
                        <a:t>66%</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FF0000"/>
                          </a:solidFill>
                          <a:latin typeface="Open Sans"/>
                        </a:rPr>
                        <a:t>58%</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1" i="0" u="none" strike="noStrike" dirty="0">
                          <a:solidFill>
                            <a:srgbClr val="000000"/>
                          </a:solidFill>
                          <a:latin typeface="Open Sans"/>
                        </a:rPr>
                        <a:t>88%</a:t>
                      </a:r>
                    </a:p>
                  </a:txBody>
                  <a:tcPr marL="12700" marR="12700" marT="27609" marB="27609" anchor="ctr">
                    <a:lnL>
                      <a:noFill/>
                    </a:lnL>
                    <a:lnR>
                      <a:noFill/>
                    </a:lnR>
                    <a:lnT>
                      <a:noFill/>
                    </a:lnT>
                    <a:lnB>
                      <a:noFill/>
                    </a:lnB>
                    <a:solidFill>
                      <a:srgbClr val="F1F7FF"/>
                    </a:solidFill>
                  </a:tcPr>
                </a:tc>
              </a:tr>
              <a:tr h="200634">
                <a:tc>
                  <a:txBody>
                    <a:bodyPr/>
                    <a:lstStyle/>
                    <a:p>
                      <a:pPr marL="0" lvl="0" indent="0" algn="ctr">
                        <a:buNone/>
                      </a:pPr>
                      <a:r>
                        <a:rPr sz="8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tr>
            </a:tbl>
          </a:graphicData>
        </a:graphic>
      </p:graphicFrame>
      <p:graphicFrame>
        <p:nvGraphicFramePr>
          <p:cNvPr id="6" name="Q9 - Σε σχέση με τις εξαγωγές, το εξάμηνο που μας πέρασε ήταν καλύτερο, χειρότερο ή περί­που το ίδιο για την επιχείρησή σας σε σχέση με το αντίστο by Q31 - Κύκλος εργασιών επιχείρησης:" descr="c1dec206-e8b6-48ef-9a51-8e5bc86cb9cb Q9 - Σε σχέση με τις εξαγωγές, το εξάμηνο που μας πέρασε ήταν καλύτερο, χειρότερο ή περί­που το ίδιο για την επιχείρησή σας σε σχέση με το αντίστο by Q31 - Κύκλος εργασιών επιχείρησης: Column Spans Count: 0 Row Spans Count: 0 Stats Count: 0 Right Statistics Count: 0 Below Statistics Count: 0"/>
          <p:cNvGraphicFramePr>
            <a:graphicFrameLocks noGrp="1"/>
          </p:cNvGraphicFramePr>
          <p:nvPr>
            <p:ph idx="1"/>
            <p:extLst>
              <p:ext uri="{D42A27DB-BD31-4B8C-83A1-F6EECF244321}">
                <p14:modId xmlns="" xmlns:p14="http://schemas.microsoft.com/office/powerpoint/2010/main" val="1920857499"/>
              </p:ext>
            </p:extLst>
          </p:nvPr>
        </p:nvGraphicFramePr>
        <p:xfrm>
          <a:off x="2354014" y="3669074"/>
          <a:ext cx="6394450" cy="1422956"/>
        </p:xfrm>
        <a:graphic>
          <a:graphicData uri="http://schemas.openxmlformats.org/drawingml/2006/table">
            <a:tbl>
              <a:tblPr firstRow="1" firstCol="1" bandRow="1">
                <a:tableStyleId>{5C22544A-7EE6-4342-B048-85BDC9FD1C3A}</a:tableStyleId>
              </a:tblPr>
              <a:tblGrid>
                <a:gridCol w="1358900"/>
                <a:gridCol w="511175"/>
                <a:gridCol w="798512"/>
                <a:gridCol w="798512"/>
                <a:gridCol w="923925"/>
                <a:gridCol w="884238"/>
                <a:gridCol w="636588"/>
                <a:gridCol w="482600"/>
              </a:tblGrid>
              <a:tr h="301822">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err="1">
                          <a:solidFill>
                            <a:srgbClr val="000000"/>
                          </a:solidFill>
                          <a:latin typeface="Open Sans"/>
                        </a:rPr>
                        <a:t>Μέχρι</a:t>
                      </a:r>
                      <a:r>
                        <a:rPr sz="800" b="1" i="0" u="none" strike="noStrike" dirty="0">
                          <a:solidFill>
                            <a:srgbClr val="000000"/>
                          </a:solidFill>
                          <a:latin typeface="Open Sans"/>
                        </a:rPr>
                        <a:t> </a:t>
                      </a:r>
                      <a:endParaRPr sz="800" b="1" i="0" u="none" strike="noStrike" dirty="0" smtClean="0">
                        <a:solidFill>
                          <a:srgbClr val="000000"/>
                        </a:solidFill>
                        <a:latin typeface="Open Sans"/>
                      </a:endParaRPr>
                    </a:p>
                    <a:p>
                      <a:pPr marL="0" lvl="0" indent="0" algn="ctr">
                        <a:buNone/>
                      </a:pPr>
                      <a:r>
                        <a:rPr sz="800" b="1" i="0" u="none" strike="noStrike" dirty="0" smtClean="0">
                          <a:solidFill>
                            <a:srgbClr val="000000"/>
                          </a:solidFill>
                          <a:latin typeface="Open Sans"/>
                        </a:rPr>
                        <a:t>100.000 </a:t>
                      </a:r>
                      <a:r>
                        <a:rPr sz="800" b="1" i="0" u="none" strike="noStrike" dirty="0">
                          <a:solidFill>
                            <a:srgbClr val="000000"/>
                          </a:solidFill>
                          <a:latin typeface="Open Sans"/>
                        </a:rPr>
                        <a:t>€</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100.001 €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μέχρι</a:t>
                      </a:r>
                      <a:r>
                        <a:rPr sz="800" b="1" i="0" u="none" strike="noStrike" dirty="0" smtClean="0">
                          <a:solidFill>
                            <a:srgbClr val="000000"/>
                          </a:solidFill>
                          <a:latin typeface="Open Sans"/>
                        </a:rPr>
                        <a:t> </a:t>
                      </a:r>
                      <a:r>
                        <a:rPr sz="800" b="1" i="0" u="none" strike="noStrike" dirty="0">
                          <a:solidFill>
                            <a:srgbClr val="000000"/>
                          </a:solidFill>
                          <a:latin typeface="Open Sans"/>
                        </a:rPr>
                        <a:t>250.000 €</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250.001 €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μέχρι</a:t>
                      </a:r>
                      <a:r>
                        <a:rPr sz="800" b="1" i="0" u="none" strike="noStrike" dirty="0" smtClean="0">
                          <a:solidFill>
                            <a:srgbClr val="000000"/>
                          </a:solidFill>
                          <a:latin typeface="Open Sans"/>
                        </a:rPr>
                        <a:t> </a:t>
                      </a:r>
                      <a:r>
                        <a:rPr sz="800" b="1" i="0" u="none" strike="noStrike" dirty="0">
                          <a:solidFill>
                            <a:srgbClr val="000000"/>
                          </a:solidFill>
                          <a:latin typeface="Open Sans"/>
                        </a:rPr>
                        <a:t>500.000 €</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500.001 €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μέχρι</a:t>
                      </a:r>
                      <a:r>
                        <a:rPr sz="800" b="1" i="0" u="none" strike="noStrike" dirty="0" smtClean="0">
                          <a:solidFill>
                            <a:srgbClr val="000000"/>
                          </a:solidFill>
                          <a:latin typeface="Open Sans"/>
                        </a:rPr>
                        <a:t> </a:t>
                      </a:r>
                      <a:r>
                        <a:rPr sz="800" b="1" i="0" u="none" strike="noStrike" dirty="0">
                          <a:solidFill>
                            <a:srgbClr val="000000"/>
                          </a:solidFill>
                          <a:latin typeface="Open Sans"/>
                        </a:rPr>
                        <a:t>1.000.000 €*</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Από 1.000.001 €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μέχρι</a:t>
                      </a:r>
                      <a:r>
                        <a:rPr sz="800" b="1" i="0" u="none" strike="noStrike" dirty="0" smtClean="0">
                          <a:solidFill>
                            <a:srgbClr val="000000"/>
                          </a:solidFill>
                          <a:latin typeface="Open Sans"/>
                        </a:rPr>
                        <a:t> </a:t>
                      </a:r>
                      <a:r>
                        <a:rPr sz="800" b="1" i="0" u="none" strike="noStrike" dirty="0">
                          <a:solidFill>
                            <a:srgbClr val="000000"/>
                          </a:solidFill>
                          <a:latin typeface="Open Sans"/>
                        </a:rPr>
                        <a:t>5.000.000 €</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Πάνω </a:t>
                      </a:r>
                      <a:r>
                        <a:rPr sz="800" b="1" i="0" u="none" strike="noStrike" dirty="0" err="1">
                          <a:solidFill>
                            <a:srgbClr val="000000"/>
                          </a:solidFill>
                          <a:latin typeface="Open Sans"/>
                        </a:rPr>
                        <a:t>από</a:t>
                      </a:r>
                      <a:r>
                        <a:rPr sz="800" b="1" i="0" u="none" strike="noStrike" dirty="0">
                          <a:solidFill>
                            <a:srgbClr val="000000"/>
                          </a:solidFill>
                          <a:latin typeface="Open Sans"/>
                        </a:rPr>
                        <a:t> </a:t>
                      </a:r>
                      <a:endParaRPr sz="800" b="1" i="0" u="none" strike="noStrike" dirty="0" smtClean="0">
                        <a:solidFill>
                          <a:srgbClr val="000000"/>
                        </a:solidFill>
                        <a:latin typeface="Open Sans"/>
                      </a:endParaRPr>
                    </a:p>
                    <a:p>
                      <a:pPr marL="0" lvl="0" indent="0" algn="ctr">
                        <a:buNone/>
                      </a:pPr>
                      <a:r>
                        <a:rPr sz="800" b="1" i="0" u="none" strike="noStrike" dirty="0" smtClean="0">
                          <a:solidFill>
                            <a:srgbClr val="000000"/>
                          </a:solidFill>
                          <a:latin typeface="Open Sans"/>
                        </a:rPr>
                        <a:t>5.000.000 </a:t>
                      </a:r>
                      <a:r>
                        <a:rPr sz="800" b="1" i="0" u="none" strike="noStrike" dirty="0">
                          <a:solidFill>
                            <a:srgbClr val="000000"/>
                          </a:solidFill>
                          <a:latin typeface="Open Sans"/>
                        </a:rPr>
                        <a:t>€*</a:t>
                      </a:r>
                    </a:p>
                  </a:txBody>
                  <a:tcPr marL="12700" marR="12700" marT="27609" marB="27609" anchor="ctr">
                    <a:lnL>
                      <a:noFill/>
                    </a:lnL>
                    <a:lnR>
                      <a:noFill/>
                    </a:lnR>
                    <a:lnT w="12700">
                      <a:solidFill>
                        <a:srgbClr val="8CC0FF"/>
                      </a:solidFill>
                    </a:lnT>
                    <a:lnB w="12700">
                      <a:solidFill>
                        <a:srgbClr val="8CC0FF"/>
                      </a:solidFill>
                    </a:lnB>
                    <a:solidFill>
                      <a:srgbClr val="FFFFFF"/>
                    </a:solidFill>
                  </a:tcPr>
                </a:tc>
                <a:tc>
                  <a:txBody>
                    <a:bodyPr/>
                    <a:lstStyle/>
                    <a:p>
                      <a:pPr marL="0" lvl="0" indent="0" algn="ctr">
                        <a:buNone/>
                      </a:pPr>
                      <a:r>
                        <a:rPr sz="800" b="1" i="0" u="none" strike="noStrike" dirty="0">
                          <a:solidFill>
                            <a:srgbClr val="000000"/>
                          </a:solidFill>
                          <a:latin typeface="Open Sans"/>
                        </a:rPr>
                        <a:t>ΣΥΝΟΛΟ</a:t>
                      </a:r>
                    </a:p>
                  </a:txBody>
                  <a:tcPr marL="12700" marR="12700" marT="27609" marB="27609" anchor="ctr">
                    <a:lnL>
                      <a:noFill/>
                    </a:lnL>
                    <a:lnR>
                      <a:noFill/>
                    </a:lnR>
                    <a:lnT w="12700">
                      <a:solidFill>
                        <a:srgbClr val="8CC0FF"/>
                      </a:solidFill>
                    </a:lnT>
                    <a:lnB w="12700" cap="flat" cmpd="sng" algn="ctr">
                      <a:solidFill>
                        <a:srgbClr val="8CC0FF"/>
                      </a:solidFill>
                      <a:prstDash val="solid"/>
                      <a:round/>
                      <a:headEnd type="none" w="med" len="med"/>
                      <a:tailEnd type="none" w="med" len="med"/>
                    </a:lnB>
                    <a:solidFill>
                      <a:srgbClr val="FFFFFF"/>
                    </a:solidFill>
                  </a:tcPr>
                </a:tc>
              </a:tr>
              <a:tr h="197601">
                <a:tc>
                  <a:txBody>
                    <a:bodyPr/>
                    <a:lstStyle/>
                    <a:p>
                      <a:pPr marL="0" lvl="0" indent="0" algn="ctr">
                        <a:buNone/>
                      </a:pPr>
                      <a:r>
                        <a:rPr sz="800" b="1" i="0" u="none" strike="noStrike" dirty="0">
                          <a:solidFill>
                            <a:srgbClr val="000000"/>
                          </a:solidFill>
                          <a:latin typeface="Open Sans"/>
                        </a:rPr>
                        <a:t>Καλύτερο</a:t>
                      </a:r>
                    </a:p>
                  </a:txBody>
                  <a:tcPr marL="508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0%</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9%</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13%</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2%</a:t>
                      </a:r>
                    </a:p>
                  </a:txBody>
                  <a:tcPr marL="12700" marR="12700" marT="27609" marB="27609" anchor="ctr">
                    <a:lnL>
                      <a:noFill/>
                    </a:lnL>
                    <a:lnR>
                      <a:noFill/>
                    </a:lnR>
                    <a:lnT w="12700" cap="flat" cmpd="sng" algn="ctr">
                      <a:solidFill>
                        <a:srgbClr val="8CC0FF"/>
                      </a:solidFill>
                      <a:prstDash val="solid"/>
                      <a:round/>
                      <a:headEnd type="none" w="med" len="med"/>
                      <a:tailEnd type="none" w="med" len="med"/>
                    </a:lnT>
                    <a:lnB>
                      <a:noFill/>
                    </a:lnB>
                    <a:solidFill>
                      <a:srgbClr val="FFFFFF"/>
                    </a:solidFill>
                  </a:tcPr>
                </a:tc>
              </a:tr>
              <a:tr h="193407">
                <a:tc>
                  <a:txBody>
                    <a:bodyPr/>
                    <a:lstStyle/>
                    <a:p>
                      <a:pPr marL="0" lvl="0" indent="0" algn="ctr">
                        <a:buNone/>
                      </a:pPr>
                      <a:r>
                        <a:rPr sz="800" b="1" i="0" u="none" strike="noStrike" dirty="0">
                          <a:solidFill>
                            <a:srgbClr val="000000"/>
                          </a:solidFill>
                          <a:latin typeface="Open Sans"/>
                        </a:rPr>
                        <a:t>Περίπου το ίδιο</a:t>
                      </a:r>
                    </a:p>
                  </a:txBody>
                  <a:tcPr marL="508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FF0000"/>
                          </a:solidFill>
                          <a:latin typeface="Open Sans"/>
                        </a:rPr>
                        <a:t>2%</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00"/>
                          </a:solidFill>
                          <a:latin typeface="Open Sans"/>
                        </a:rPr>
                        <a:t>4%</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00"/>
                          </a:solidFill>
                          <a:latin typeface="Open Sans"/>
                        </a:rPr>
                        <a:t>6%</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FF"/>
                          </a:solidFill>
                          <a:latin typeface="Open Sans"/>
                        </a:rPr>
                        <a:t>12%</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FF"/>
                          </a:solidFill>
                          <a:latin typeface="Open Sans"/>
                        </a:rPr>
                        <a:t>17%</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FF"/>
                          </a:solidFill>
                          <a:latin typeface="Open Sans"/>
                        </a:rPr>
                        <a:t>24%</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1" i="0" u="none" strike="noStrike" dirty="0">
                          <a:solidFill>
                            <a:srgbClr val="000000"/>
                          </a:solidFill>
                          <a:latin typeface="Open Sans"/>
                        </a:rPr>
                        <a:t>6%</a:t>
                      </a:r>
                    </a:p>
                  </a:txBody>
                  <a:tcPr marL="12700" marR="12700" marT="27609" marB="27609" anchor="ctr">
                    <a:lnL>
                      <a:noFill/>
                    </a:lnL>
                    <a:lnR>
                      <a:noFill/>
                    </a:lnR>
                    <a:lnT>
                      <a:noFill/>
                    </a:lnT>
                    <a:lnB>
                      <a:noFill/>
                    </a:lnB>
                    <a:solidFill>
                      <a:srgbClr val="F1F7FF"/>
                    </a:solidFill>
                  </a:tcPr>
                </a:tc>
              </a:tr>
              <a:tr h="193407">
                <a:tc>
                  <a:txBody>
                    <a:bodyPr/>
                    <a:lstStyle/>
                    <a:p>
                      <a:pPr marL="0" lvl="0" indent="0" algn="ctr">
                        <a:buNone/>
                      </a:pPr>
                      <a:r>
                        <a:rPr sz="800" b="1" i="0" u="none" strike="noStrike" dirty="0">
                          <a:solidFill>
                            <a:srgbClr val="000000"/>
                          </a:solidFill>
                          <a:latin typeface="Open Sans"/>
                        </a:rPr>
                        <a:t>Χειρότερο</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6%</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3%</a:t>
                      </a:r>
                    </a:p>
                  </a:txBody>
                  <a:tcPr marL="12700" marR="12700" marT="27609" marB="27609" anchor="ctr">
                    <a:lnL>
                      <a:noFill/>
                    </a:lnL>
                    <a:lnR>
                      <a:noFill/>
                    </a:lnR>
                    <a:lnT>
                      <a:noFill/>
                    </a:lnT>
                    <a:lnB>
                      <a:noFill/>
                    </a:lnB>
                    <a:solidFill>
                      <a:srgbClr val="FFFFFF"/>
                    </a:solidFill>
                  </a:tcPr>
                </a:tc>
              </a:tr>
              <a:tr h="343312">
                <a:tc>
                  <a:txBody>
                    <a:bodyPr/>
                    <a:lstStyle/>
                    <a:p>
                      <a:pPr marL="0" lvl="0" indent="0" algn="ctr">
                        <a:buNone/>
                      </a:pPr>
                      <a:r>
                        <a:rPr sz="800" b="1" i="0" u="none" strike="noStrike" dirty="0">
                          <a:solidFill>
                            <a:srgbClr val="000000"/>
                          </a:solidFill>
                          <a:latin typeface="Open Sans"/>
                        </a:rPr>
                        <a:t>Δεν </a:t>
                      </a:r>
                      <a:r>
                        <a:rPr sz="800" b="1" i="0" u="none" strike="noStrike" dirty="0" err="1">
                          <a:solidFill>
                            <a:srgbClr val="000000"/>
                          </a:solidFill>
                          <a:latin typeface="Open Sans"/>
                        </a:rPr>
                        <a:t>έχουμε</a:t>
                      </a:r>
                      <a:r>
                        <a:rPr sz="800" b="1" i="0" u="none" strike="noStrike" dirty="0">
                          <a:solidFill>
                            <a:srgbClr val="000000"/>
                          </a:solidFill>
                          <a:latin typeface="Open Sans"/>
                        </a:rPr>
                        <a:t>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εξαγωγική</a:t>
                      </a:r>
                      <a:r>
                        <a:rPr sz="800" b="1" i="0" u="none" strike="noStrike" dirty="0" smtClean="0">
                          <a:solidFill>
                            <a:srgbClr val="000000"/>
                          </a:solidFill>
                          <a:latin typeface="Open Sans"/>
                        </a:rPr>
                        <a:t> </a:t>
                      </a:r>
                      <a:r>
                        <a:rPr sz="800" b="1" i="0" u="none" strike="noStrike" dirty="0">
                          <a:solidFill>
                            <a:srgbClr val="000000"/>
                          </a:solidFill>
                          <a:latin typeface="Open Sans"/>
                        </a:rPr>
                        <a:t>δραστηριότητα</a:t>
                      </a:r>
                    </a:p>
                  </a:txBody>
                  <a:tcPr marL="508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FF"/>
                          </a:solidFill>
                          <a:latin typeface="Open Sans"/>
                        </a:rPr>
                        <a:t>97%</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00"/>
                          </a:solidFill>
                          <a:latin typeface="Open Sans"/>
                        </a:rPr>
                        <a:t>86%</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00"/>
                          </a:solidFill>
                          <a:latin typeface="Open Sans"/>
                        </a:rPr>
                        <a:t>87%</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000000"/>
                          </a:solidFill>
                          <a:latin typeface="Open Sans"/>
                        </a:rPr>
                        <a:t>82%</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FF0000"/>
                          </a:solidFill>
                          <a:latin typeface="Open Sans"/>
                        </a:rPr>
                        <a:t>65%</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0" i="0" u="none" strike="noStrike" dirty="0">
                          <a:solidFill>
                            <a:srgbClr val="FF0000"/>
                          </a:solidFill>
                          <a:latin typeface="Open Sans"/>
                        </a:rPr>
                        <a:t>54%</a:t>
                      </a:r>
                    </a:p>
                  </a:txBody>
                  <a:tcPr marL="12700" marR="12700" marT="27609" marB="27609" anchor="ctr">
                    <a:lnL>
                      <a:noFill/>
                    </a:lnL>
                    <a:lnR>
                      <a:noFill/>
                    </a:lnR>
                    <a:lnT>
                      <a:noFill/>
                    </a:lnT>
                    <a:lnB>
                      <a:noFill/>
                    </a:lnB>
                    <a:solidFill>
                      <a:srgbClr val="F1F7FF"/>
                    </a:solidFill>
                  </a:tcPr>
                </a:tc>
                <a:tc>
                  <a:txBody>
                    <a:bodyPr/>
                    <a:lstStyle/>
                    <a:p>
                      <a:pPr marL="0" lvl="0" indent="0" algn="ctr">
                        <a:buNone/>
                      </a:pPr>
                      <a:r>
                        <a:rPr sz="800" b="1" i="0" u="none" strike="noStrike" dirty="0">
                          <a:solidFill>
                            <a:srgbClr val="000000"/>
                          </a:solidFill>
                          <a:latin typeface="Open Sans"/>
                        </a:rPr>
                        <a:t>88%</a:t>
                      </a:r>
                    </a:p>
                  </a:txBody>
                  <a:tcPr marL="12700" marR="12700" marT="27609" marB="27609" anchor="ctr">
                    <a:lnL>
                      <a:noFill/>
                    </a:lnL>
                    <a:lnR>
                      <a:noFill/>
                    </a:lnR>
                    <a:lnT>
                      <a:noFill/>
                    </a:lnT>
                    <a:lnB>
                      <a:noFill/>
                    </a:lnB>
                    <a:solidFill>
                      <a:srgbClr val="F1F7FF"/>
                    </a:solidFill>
                  </a:tcPr>
                </a:tc>
              </a:tr>
              <a:tr h="193407">
                <a:tc>
                  <a:txBody>
                    <a:bodyPr/>
                    <a:lstStyle/>
                    <a:p>
                      <a:pPr marL="0" lvl="0" indent="0" algn="ctr">
                        <a:buNone/>
                      </a:pPr>
                      <a:r>
                        <a:rPr sz="8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tr>
            </a:tbl>
          </a:graphicData>
        </a:graphic>
      </p:graphicFrame>
      <p:sp>
        <p:nvSpPr>
          <p:cNvPr id="7" name="6 - Ορθογώνιο"/>
          <p:cNvSpPr/>
          <p:nvPr/>
        </p:nvSpPr>
        <p:spPr>
          <a:xfrm>
            <a:off x="2555776" y="2769715"/>
            <a:ext cx="5976664" cy="24145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Ορθογώνιο"/>
          <p:cNvSpPr/>
          <p:nvPr/>
        </p:nvSpPr>
        <p:spPr>
          <a:xfrm>
            <a:off x="2267744" y="4574184"/>
            <a:ext cx="6480720" cy="30182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8 - Ορθογώνιο"/>
          <p:cNvSpPr/>
          <p:nvPr/>
        </p:nvSpPr>
        <p:spPr>
          <a:xfrm>
            <a:off x="107504" y="4803998"/>
            <a:ext cx="1872208" cy="215444"/>
          </a:xfrm>
          <a:prstGeom prst="rect">
            <a:avLst/>
          </a:prstGeom>
        </p:spPr>
        <p:txBody>
          <a:bodyPr wrap="square">
            <a:spAutoFit/>
          </a:bodyPr>
          <a:lstStyle/>
          <a:p>
            <a:pPr algn="ctr"/>
            <a:r>
              <a:rPr lang="el-GR" sz="800" kern="0" dirty="0" smtClean="0">
                <a:solidFill>
                  <a:srgbClr val="002060"/>
                </a:solidFill>
              </a:rPr>
              <a:t>ΒΑΡΟΜΕΤΡΟ Κ.Ε.Ε.Ε - Νοέμβριος 2024*</a:t>
            </a:r>
          </a:p>
        </p:txBody>
      </p:sp>
      <p:cxnSp>
        <p:nvCxnSpPr>
          <p:cNvPr id="10" name="9 - Ευθεία γραμμή σύνδεσης"/>
          <p:cNvCxnSpPr/>
          <p:nvPr/>
        </p:nvCxnSpPr>
        <p:spPr>
          <a:xfrm>
            <a:off x="7092280" y="1922571"/>
            <a:ext cx="0" cy="1328015"/>
          </a:xfrm>
          <a:prstGeom prst="line">
            <a:avLst/>
          </a:prstGeom>
        </p:spPr>
        <p:style>
          <a:lnRef idx="2">
            <a:schemeClr val="accent3"/>
          </a:lnRef>
          <a:fillRef idx="0">
            <a:schemeClr val="accent3"/>
          </a:fillRef>
          <a:effectRef idx="1">
            <a:schemeClr val="accent3"/>
          </a:effectRef>
          <a:fontRef idx="minor">
            <a:schemeClr val="tx1"/>
          </a:fontRef>
        </p:style>
      </p:cxnSp>
      <p:cxnSp>
        <p:nvCxnSpPr>
          <p:cNvPr id="12" name="11 - Ευθεία γραμμή σύνδεσης"/>
          <p:cNvCxnSpPr/>
          <p:nvPr/>
        </p:nvCxnSpPr>
        <p:spPr>
          <a:xfrm>
            <a:off x="6732240" y="3650763"/>
            <a:ext cx="0" cy="1328015"/>
          </a:xfrm>
          <a:prstGeom prst="line">
            <a:avLst/>
          </a:prstGeom>
        </p:spPr>
        <p:style>
          <a:lnRef idx="2">
            <a:schemeClr val="accent3"/>
          </a:lnRef>
          <a:fillRef idx="0">
            <a:schemeClr val="accent3"/>
          </a:fillRef>
          <a:effectRef idx="1">
            <a:schemeClr val="accent3"/>
          </a:effectRef>
          <a:fontRef idx="minor">
            <a:schemeClr val="tx1"/>
          </a:fontRef>
        </p:style>
      </p:cxnSp>
      <p:sp>
        <p:nvSpPr>
          <p:cNvPr id="14" name="13 - Ορθογώνιο"/>
          <p:cNvSpPr/>
          <p:nvPr/>
        </p:nvSpPr>
        <p:spPr>
          <a:xfrm>
            <a:off x="1979712" y="1347614"/>
            <a:ext cx="6840760" cy="461665"/>
          </a:xfrm>
          <a:prstGeom prst="rect">
            <a:avLst/>
          </a:prstGeom>
        </p:spPr>
        <p:txBody>
          <a:bodyPr wrap="square">
            <a:spAutoFit/>
          </a:bodyPr>
          <a:lstStyle/>
          <a:p>
            <a:pPr marL="12700" algn="ctr">
              <a:spcBef>
                <a:spcPts val="100"/>
              </a:spcBef>
            </a:pPr>
            <a:r>
              <a:rPr lang="el-GR" sz="1200" b="1" i="1" kern="0" spc="-10" dirty="0" smtClean="0"/>
              <a:t>«Σε σχέση με τις εξαγωγές, το εξάμηνο που μας πέρασε ήταν καλύτερο, χειρότερο ή </a:t>
            </a:r>
            <a:r>
              <a:rPr lang="el-GR" sz="1200" b="1" i="1" kern="0" spc="-10" dirty="0" smtClean="0"/>
              <a:t>περίπου </a:t>
            </a:r>
            <a:r>
              <a:rPr lang="el-GR" sz="1200" b="1" i="1" kern="0" spc="-10" dirty="0" smtClean="0"/>
              <a:t>το ίδιο για την επιχείρησή σας σε σχέση με το αντίστοιχο περσινό εξάμηνο;»</a:t>
            </a:r>
            <a:endParaRPr lang="el-GR" sz="1200" b="1" i="1" kern="0" spc="-25"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Υπότιτλος"/>
          <p:cNvSpPr>
            <a:spLocks noGrp="1"/>
          </p:cNvSpPr>
          <p:nvPr>
            <p:ph type="subTitle" idx="1"/>
          </p:nvPr>
        </p:nvSpPr>
        <p:spPr/>
        <p:txBody>
          <a:bodyPr>
            <a:normAutofit lnSpcReduction="10000"/>
          </a:bodyPr>
          <a:lstStyle/>
          <a:p>
            <a:r>
              <a:rPr lang="el-GR" dirty="0" smtClean="0"/>
              <a:t>ΕΞΕΛΙΞΗ ΚΥΚΛΟΥ ΕΡΓΑΣΙΩΝ</a:t>
            </a:r>
            <a:endParaRPr lang="el-GR" dirty="0"/>
          </a:p>
        </p:txBody>
      </p:sp>
      <p:sp>
        <p:nvSpPr>
          <p:cNvPr id="3" name="2 - Τίτλος"/>
          <p:cNvSpPr>
            <a:spLocks noGrp="1"/>
          </p:cNvSpPr>
          <p:nvPr>
            <p:ph type="title"/>
          </p:nvPr>
        </p:nvSpPr>
        <p:spPr/>
        <p:txBody>
          <a:bodyPr/>
          <a:lstStyle/>
          <a:p>
            <a:r>
              <a:rPr lang="en-US" dirty="0" smtClean="0"/>
              <a:t>Size matters</a:t>
            </a:r>
            <a:endParaRPr lang="el-GR" dirty="0"/>
          </a:p>
        </p:txBody>
      </p:sp>
      <p:pic>
        <p:nvPicPr>
          <p:cNvPr id="4" name="3 - Εικόνα" descr="EBETH_GR_110.JPG"/>
          <p:cNvPicPr>
            <a:picLocks noChangeAspect="1"/>
          </p:cNvPicPr>
          <p:nvPr/>
        </p:nvPicPr>
        <p:blipFill>
          <a:blip r:embed="rId2" cstate="print"/>
          <a:stretch>
            <a:fillRect/>
          </a:stretch>
        </p:blipFill>
        <p:spPr>
          <a:xfrm>
            <a:off x="94130" y="4612391"/>
            <a:ext cx="2051720" cy="392883"/>
          </a:xfrm>
          <a:prstGeom prst="rect">
            <a:avLst/>
          </a:prstGeom>
        </p:spPr>
      </p:pic>
      <p:pic>
        <p:nvPicPr>
          <p:cNvPr id="5" name="4 - Εικόνα" descr="logo-palmos_darker.png"/>
          <p:cNvPicPr>
            <a:picLocks noChangeAspect="1"/>
          </p:cNvPicPr>
          <p:nvPr/>
        </p:nvPicPr>
        <p:blipFill>
          <a:blip r:embed="rId3" cstate="print"/>
          <a:stretch>
            <a:fillRect/>
          </a:stretch>
        </p:blipFill>
        <p:spPr>
          <a:xfrm>
            <a:off x="122252" y="4058771"/>
            <a:ext cx="2016224" cy="32369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Q1 - Το 2025 ο κύκλος εργασιών της επιχείρησής σας θα λέγατε ότι, σε γενικές γραμμές; by Q23 - Κύκλος εργασιών επιχείρησης;" descr="2227e198-3ab9-4ad8-b05c-01ea6e1fa4cc Q1 - Το 2025 ο κύκλος εργασιών της επιχείρησής σας θα λέγατε ότι, σε γενικές γραμμές; by Q23 - Κύκλος εργασιών επιχείρησης; Column Spans Count: 0 Row Spans Count: 0 Stats Count: 0 Right Statistics Count: 0 Below Statistics Count: 0"/>
          <p:cNvGraphicFramePr>
            <a:graphicFrameLocks noGrp="1"/>
          </p:cNvGraphicFramePr>
          <p:nvPr>
            <p:ph idx="1"/>
          </p:nvPr>
        </p:nvGraphicFramePr>
        <p:xfrm>
          <a:off x="1979711" y="3285680"/>
          <a:ext cx="7074058" cy="1158278"/>
        </p:xfrm>
        <a:graphic>
          <a:graphicData uri="http://schemas.openxmlformats.org/drawingml/2006/table">
            <a:tbl>
              <a:tblPr firstRow="1" firstCol="1" bandRow="1">
                <a:tableStyleId>{5C22544A-7EE6-4342-B048-85BDC9FD1C3A}</a:tableStyleId>
              </a:tblPr>
              <a:tblGrid>
                <a:gridCol w="1680162">
                  <a:extLst>
                    <a:ext uri="{9D8B030D-6E8A-4147-A177-3AD203B41FA5}"/>
                  </a:extLst>
                </a:gridCol>
                <a:gridCol w="768089">
                  <a:extLst>
                    <a:ext uri="{9D8B030D-6E8A-4147-A177-3AD203B41FA5}"/>
                  </a:extLst>
                </a:gridCol>
                <a:gridCol w="838200">
                  <a:extLst>
                    <a:ext uri="{9D8B030D-6E8A-4147-A177-3AD203B41FA5}"/>
                  </a:extLst>
                </a:gridCol>
                <a:gridCol w="838200">
                  <a:extLst>
                    <a:ext uri="{9D8B030D-6E8A-4147-A177-3AD203B41FA5}"/>
                  </a:extLst>
                </a:gridCol>
                <a:gridCol w="923925">
                  <a:extLst>
                    <a:ext uri="{9D8B030D-6E8A-4147-A177-3AD203B41FA5}"/>
                  </a:extLst>
                </a:gridCol>
                <a:gridCol w="923925">
                  <a:extLst>
                    <a:ext uri="{9D8B030D-6E8A-4147-A177-3AD203B41FA5}"/>
                  </a:extLst>
                </a:gridCol>
                <a:gridCol w="618957">
                  <a:extLst>
                    <a:ext uri="{9D8B030D-6E8A-4147-A177-3AD203B41FA5}"/>
                  </a:extLst>
                </a:gridCol>
                <a:gridCol w="482600">
                  <a:extLst>
                    <a:ext uri="{9D8B030D-6E8A-4147-A177-3AD203B41FA5}"/>
                  </a:extLst>
                </a:gridCol>
              </a:tblGrid>
              <a:tr h="347194">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err="1">
                          <a:solidFill>
                            <a:srgbClr val="000000"/>
                          </a:solidFill>
                          <a:latin typeface="Open Sans"/>
                        </a:rPr>
                        <a:t>Μέχρι</a:t>
                      </a:r>
                      <a:r>
                        <a:rPr sz="800" b="1" i="0" u="none" strike="noStrike" dirty="0">
                          <a:solidFill>
                            <a:srgbClr val="000000"/>
                          </a:solidFill>
                          <a:latin typeface="Open Sans"/>
                        </a:rPr>
                        <a:t> </a:t>
                      </a:r>
                      <a:endParaRPr lang="en-US" sz="800" b="1" i="0" u="none" strike="noStrike" dirty="0" smtClean="0">
                        <a:solidFill>
                          <a:srgbClr val="000000"/>
                        </a:solidFill>
                        <a:latin typeface="Open Sans"/>
                      </a:endParaRPr>
                    </a:p>
                    <a:p>
                      <a:pPr marL="0" lvl="0" indent="0" algn="ctr">
                        <a:buNone/>
                      </a:pPr>
                      <a:r>
                        <a:rPr sz="800" b="1" i="0" u="none" strike="noStrike" dirty="0" smtClean="0">
                          <a:solidFill>
                            <a:srgbClr val="000000"/>
                          </a:solidFill>
                          <a:latin typeface="Open Sans"/>
                        </a:rPr>
                        <a:t>100.000 </a:t>
                      </a:r>
                      <a:r>
                        <a:rPr sz="800" b="1" i="0" u="none" strike="noStrike" dirty="0">
                          <a:solidFill>
                            <a:srgbClr val="000000"/>
                          </a:solidFill>
                          <a:latin typeface="Open Sans"/>
                        </a:rPr>
                        <a:t>€</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100.001 € </a:t>
                      </a:r>
                      <a:endParaRPr lang="en-US"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μέχρι</a:t>
                      </a:r>
                      <a:r>
                        <a:rPr sz="800" b="1" i="0" u="none" strike="noStrike" dirty="0" smtClean="0">
                          <a:solidFill>
                            <a:srgbClr val="000000"/>
                          </a:solidFill>
                          <a:latin typeface="Open Sans"/>
                        </a:rPr>
                        <a:t> </a:t>
                      </a:r>
                      <a:r>
                        <a:rPr sz="800" b="1" i="0" u="none" strike="noStrike" dirty="0">
                          <a:solidFill>
                            <a:srgbClr val="000000"/>
                          </a:solidFill>
                          <a:latin typeface="Open Sans"/>
                        </a:rPr>
                        <a:t>250.000 €*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250.001 € </a:t>
                      </a:r>
                      <a:endParaRPr lang="en-US"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μέχρι</a:t>
                      </a:r>
                      <a:r>
                        <a:rPr sz="800" b="1" i="0" u="none" strike="noStrike" dirty="0" smtClean="0">
                          <a:solidFill>
                            <a:srgbClr val="000000"/>
                          </a:solidFill>
                          <a:latin typeface="Open Sans"/>
                        </a:rPr>
                        <a:t> </a:t>
                      </a:r>
                      <a:r>
                        <a:rPr sz="800" b="1" i="0" u="none" strike="noStrike" dirty="0">
                          <a:solidFill>
                            <a:srgbClr val="000000"/>
                          </a:solidFill>
                          <a:latin typeface="Open Sans"/>
                        </a:rPr>
                        <a:t>500.000 €*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500.001 € </a:t>
                      </a:r>
                      <a:endParaRPr lang="en-US"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μέχρι</a:t>
                      </a:r>
                      <a:r>
                        <a:rPr sz="800" b="1" i="0" u="none" strike="noStrike" dirty="0" smtClean="0">
                          <a:solidFill>
                            <a:srgbClr val="000000"/>
                          </a:solidFill>
                          <a:latin typeface="Open Sans"/>
                        </a:rPr>
                        <a:t> </a:t>
                      </a:r>
                      <a:r>
                        <a:rPr sz="800" b="1" i="0" u="none" strike="noStrike" dirty="0">
                          <a:solidFill>
                            <a:srgbClr val="000000"/>
                          </a:solidFill>
                          <a:latin typeface="Open Sans"/>
                        </a:rPr>
                        <a:t>1.000.000 €*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1.000.001 € </a:t>
                      </a:r>
                      <a:endParaRPr lang="en-US"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μέχρι</a:t>
                      </a:r>
                      <a:r>
                        <a:rPr sz="800" b="1" i="0" u="none" strike="noStrike" dirty="0" smtClean="0">
                          <a:solidFill>
                            <a:srgbClr val="000000"/>
                          </a:solidFill>
                          <a:latin typeface="Open Sans"/>
                        </a:rPr>
                        <a:t> </a:t>
                      </a:r>
                      <a:r>
                        <a:rPr sz="800" b="1" i="0" u="none" strike="noStrike" dirty="0">
                          <a:solidFill>
                            <a:srgbClr val="000000"/>
                          </a:solidFill>
                          <a:latin typeface="Open Sans"/>
                        </a:rPr>
                        <a:t>5.000.000 €*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Πάνω </a:t>
                      </a:r>
                      <a:r>
                        <a:rPr sz="800" b="1" i="0" u="none" strike="noStrike" dirty="0" err="1">
                          <a:solidFill>
                            <a:srgbClr val="000000"/>
                          </a:solidFill>
                          <a:latin typeface="Open Sans"/>
                        </a:rPr>
                        <a:t>από</a:t>
                      </a:r>
                      <a:r>
                        <a:rPr sz="800" b="1" i="0" u="none" strike="noStrike" dirty="0">
                          <a:solidFill>
                            <a:srgbClr val="000000"/>
                          </a:solidFill>
                          <a:latin typeface="Open Sans"/>
                        </a:rPr>
                        <a:t> </a:t>
                      </a:r>
                      <a:endParaRPr lang="en-US" sz="800" b="1" i="0" u="none" strike="noStrike" dirty="0" smtClean="0">
                        <a:solidFill>
                          <a:srgbClr val="000000"/>
                        </a:solidFill>
                        <a:latin typeface="Open Sans"/>
                      </a:endParaRPr>
                    </a:p>
                    <a:p>
                      <a:pPr marL="0" lvl="0" indent="0" algn="ctr">
                        <a:buNone/>
                      </a:pPr>
                      <a:r>
                        <a:rPr sz="800" b="1" i="0" u="none" strike="noStrike" dirty="0" smtClean="0">
                          <a:solidFill>
                            <a:srgbClr val="000000"/>
                          </a:solidFill>
                          <a:latin typeface="Open Sans"/>
                        </a:rPr>
                        <a:t>5.000.000 </a:t>
                      </a:r>
                      <a:r>
                        <a:rPr sz="800" b="1" i="0" u="none" strike="noStrike" dirty="0">
                          <a:solidFill>
                            <a:srgbClr val="000000"/>
                          </a:solidFill>
                          <a:latin typeface="Open Sans"/>
                        </a:rPr>
                        <a:t>€*</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206044">
                <a:tc>
                  <a:txBody>
                    <a:bodyPr/>
                    <a:lstStyle/>
                    <a:p>
                      <a:pPr marL="0" lvl="0" indent="0" algn="ctr">
                        <a:buNone/>
                      </a:pPr>
                      <a:r>
                        <a:rPr sz="800" b="1" i="0" u="none" strike="noStrike" dirty="0">
                          <a:solidFill>
                            <a:srgbClr val="000000"/>
                          </a:solidFill>
                          <a:latin typeface="Open Sans"/>
                        </a:rPr>
                        <a:t>Αυξήθηκε</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22%</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23%</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30%</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44%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43%</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61%</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35%</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201680">
                <a:tc>
                  <a:txBody>
                    <a:bodyPr/>
                    <a:lstStyle/>
                    <a:p>
                      <a:pPr marL="0" lvl="0" indent="0" algn="ctr">
                        <a:buNone/>
                      </a:pPr>
                      <a:r>
                        <a:rPr sz="800" b="1" i="0" u="none" strike="noStrike" dirty="0">
                          <a:solidFill>
                            <a:srgbClr val="000000"/>
                          </a:solidFill>
                          <a:latin typeface="Open Sans"/>
                        </a:rPr>
                        <a:t>Παρέμεινε στα ίδια επίπεδα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41%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45%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34%</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smtClean="0">
                          <a:solidFill>
                            <a:srgbClr val="000000"/>
                          </a:solidFill>
                          <a:latin typeface="Open Sans"/>
                        </a:rPr>
                        <a:t>3</a:t>
                      </a:r>
                      <a:r>
                        <a:rPr lang="el-GR" sz="800" b="1" i="0" u="none" strike="noStrike" dirty="0" smtClean="0">
                          <a:solidFill>
                            <a:srgbClr val="000000"/>
                          </a:solidFill>
                          <a:latin typeface="Open Sans"/>
                        </a:rPr>
                        <a:t>7</a:t>
                      </a:r>
                      <a:r>
                        <a:rPr sz="800" b="1" i="0" u="none" strike="noStrike" dirty="0" smtClean="0">
                          <a:solidFill>
                            <a:srgbClr val="000000"/>
                          </a:solidFill>
                          <a:latin typeface="Open Sans"/>
                        </a:rPr>
                        <a:t>%</a:t>
                      </a:r>
                      <a:endParaRPr sz="800" b="1" i="0" u="none" strike="noStrike" dirty="0">
                        <a:solidFill>
                          <a:srgbClr val="000000"/>
                        </a:solidFill>
                        <a:latin typeface="Open Sans"/>
                      </a:endParaRPr>
                    </a:p>
                  </a:txBody>
                  <a:tcPr marL="12700" marR="12700" marT="27609" marB="27609" anchor="ctr">
                    <a:lnL>
                      <a:noFill/>
                    </a:lnL>
                    <a:lnR>
                      <a:noFill/>
                    </a:lnR>
                    <a:lnT>
                      <a:noFill/>
                    </a:lnT>
                    <a:lnB>
                      <a:noFill/>
                    </a:lnB>
                    <a:solidFill>
                      <a:srgbClr val="E8EBF6"/>
                    </a:solidFill>
                  </a:tcPr>
                </a:tc>
                <a:extLst>
                  <a:ext uri="{0D108BD9-81ED-4DB2-BD59-A6C34878D82A}"/>
                </a:extLst>
              </a:tr>
              <a:tr h="201680">
                <a:tc>
                  <a:txBody>
                    <a:bodyPr/>
                    <a:lstStyle/>
                    <a:p>
                      <a:pPr marL="0" lvl="0" indent="0" algn="ctr">
                        <a:buNone/>
                      </a:pPr>
                      <a:r>
                        <a:rPr sz="800" b="1" i="0" u="none" strike="noStrike" dirty="0">
                          <a:solidFill>
                            <a:srgbClr val="000000"/>
                          </a:solidFill>
                          <a:latin typeface="Open Sans"/>
                        </a:rPr>
                        <a:t>Μειώθηκε</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37%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9%</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28%</a:t>
                      </a:r>
                    </a:p>
                  </a:txBody>
                  <a:tcPr marL="12700" marR="12700" marT="27609" marB="27609" anchor="ctr">
                    <a:lnL>
                      <a:noFill/>
                    </a:lnL>
                    <a:lnR>
                      <a:noFill/>
                    </a:lnR>
                    <a:lnT>
                      <a:noFill/>
                    </a:lnT>
                    <a:lnB>
                      <a:noFill/>
                    </a:lnB>
                    <a:solidFill>
                      <a:srgbClr val="FFFFFF"/>
                    </a:solidFill>
                  </a:tcPr>
                </a:tc>
                <a:extLst>
                  <a:ext uri="{0D108BD9-81ED-4DB2-BD59-A6C34878D82A}"/>
                </a:extLst>
              </a:tr>
              <a:tr h="201680">
                <a:tc>
                  <a:txBody>
                    <a:bodyPr/>
                    <a:lstStyle/>
                    <a:p>
                      <a:pPr marL="0" lvl="0" indent="0" algn="ctr">
                        <a:buNone/>
                      </a:pPr>
                      <a:r>
                        <a:rPr sz="8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sp>
        <p:nvSpPr>
          <p:cNvPr id="2" name="Rectangle 1"/>
          <p:cNvSpPr>
            <a:spLocks noGrp="1"/>
          </p:cNvSpPr>
          <p:nvPr>
            <p:ph type="title"/>
          </p:nvPr>
        </p:nvSpPr>
        <p:spPr>
          <a:xfrm>
            <a:off x="609600" y="76200"/>
            <a:ext cx="8138864" cy="1047750"/>
          </a:xfrm>
        </p:spPr>
        <p:txBody>
          <a:bodyPr anchor="b">
            <a:noAutofit/>
          </a:bodyPr>
          <a:lstStyle>
            <a:extLst/>
          </a:lstStyle>
          <a:p>
            <a:r>
              <a:rPr lang="en-US" sz="3400" dirty="0" smtClean="0"/>
              <a:t>SIZE MATTERS – </a:t>
            </a:r>
            <a:r>
              <a:rPr lang="el-GR" sz="3400" dirty="0" smtClean="0"/>
              <a:t>ΕΞΕΛΙΞΗ ΚΥΚΛΟΥ ΕΡΓΑΣΙΩΝ</a:t>
            </a:r>
            <a:endParaRPr lang="el-GR" sz="3400" dirty="0"/>
          </a:p>
        </p:txBody>
      </p:sp>
      <p:sp>
        <p:nvSpPr>
          <p:cNvPr id="3" name="Rectangle 2"/>
          <p:cNvSpPr>
            <a:spLocks noGrp="1"/>
          </p:cNvSpPr>
          <p:nvPr>
            <p:ph type="body" idx="1"/>
          </p:nvPr>
        </p:nvSpPr>
        <p:spPr>
          <a:xfrm>
            <a:off x="179512" y="2067694"/>
            <a:ext cx="1656184" cy="2232248"/>
          </a:xfrm>
        </p:spPr>
        <p:txBody>
          <a:bodyPr>
            <a:normAutofit fontScale="62500" lnSpcReduction="20000"/>
          </a:bodyPr>
          <a:lstStyle>
            <a:extLst/>
          </a:lstStyle>
          <a:p>
            <a:r>
              <a:rPr lang="el-GR" i="1" dirty="0" smtClean="0"/>
              <a:t>Θετική αποτίμηση για τον κύκλο εργασιών του 2025 σε σχέση με το 2024, δίνουν οι επιχειρήσεις με πάνω από 5 εργαζόμενους ή πάνω από 500.000 € ετήσιο κύκλο εργασιών, σε αντίθεση με τις μικρότερες επιχειρήσεις που καταγράφουν αρνητική αποτίμηση.</a:t>
            </a:r>
            <a:endParaRPr lang="el-GR" i="1" dirty="0"/>
          </a:p>
        </p:txBody>
      </p:sp>
      <p:sp>
        <p:nvSpPr>
          <p:cNvPr id="12" name="TextBox 6"/>
          <p:cNvSpPr txBox="1">
            <a:spLocks noChangeArrowheads="1"/>
          </p:cNvSpPr>
          <p:nvPr/>
        </p:nvSpPr>
        <p:spPr bwMode="auto">
          <a:xfrm>
            <a:off x="1980058" y="1347614"/>
            <a:ext cx="7056438" cy="523220"/>
          </a:xfrm>
          <a:prstGeom prst="rect">
            <a:avLst/>
          </a:prstGeom>
          <a:noFill/>
          <a:ln w="9525">
            <a:noFill/>
            <a:miter lim="800000"/>
            <a:headEnd/>
            <a:tailEnd/>
          </a:ln>
        </p:spPr>
        <p:txBody>
          <a:bodyPr>
            <a:spAutoFit/>
          </a:bodyPr>
          <a:lstStyle/>
          <a:p>
            <a:pPr algn="ctr" eaLnBrk="1" hangingPunct="1"/>
            <a:r>
              <a:rPr lang="en-US" sz="1400" b="1" dirty="0" smtClean="0">
                <a:solidFill>
                  <a:srgbClr val="000000"/>
                </a:solidFill>
                <a:latin typeface="Open Sans"/>
              </a:rPr>
              <a:t>“</a:t>
            </a:r>
            <a:r>
              <a:rPr lang="el-GR" sz="1400" b="1" dirty="0" smtClean="0">
                <a:solidFill>
                  <a:srgbClr val="000000"/>
                </a:solidFill>
                <a:latin typeface="Open Sans"/>
              </a:rPr>
              <a:t>Το </a:t>
            </a:r>
            <a:r>
              <a:rPr lang="el-GR" sz="1400" b="1" dirty="0">
                <a:solidFill>
                  <a:srgbClr val="000000"/>
                </a:solidFill>
                <a:latin typeface="Open Sans"/>
              </a:rPr>
              <a:t>2025 ο κύκλος εργασιών της επιχείρησής σας θα λέγατε ότι, σε γενικές γραμμές; (σε σχέση με το 2024</a:t>
            </a:r>
            <a:r>
              <a:rPr lang="el-GR" sz="1400" b="1" dirty="0" smtClean="0">
                <a:solidFill>
                  <a:srgbClr val="000000"/>
                </a:solidFill>
                <a:latin typeface="Open Sans"/>
              </a:rPr>
              <a:t>)</a:t>
            </a:r>
            <a:r>
              <a:rPr lang="en-US" sz="1400" b="1" dirty="0" smtClean="0">
                <a:solidFill>
                  <a:srgbClr val="000000"/>
                </a:solidFill>
                <a:latin typeface="Open Sans"/>
              </a:rPr>
              <a:t>”</a:t>
            </a:r>
            <a:endParaRPr lang="el-GR" sz="1400" b="1" dirty="0"/>
          </a:p>
        </p:txBody>
      </p:sp>
      <p:graphicFrame>
        <p:nvGraphicFramePr>
          <p:cNvPr id="13" name="Q1 - Το 2025 ο κύκλος εργασιών της επιχείρησής σας θα λέγατε ότι, σε γενικές γραμμές; by Q22 - Αριθμός εργαζομένων επιχείρησης;" descr="6145c075-dc55-4236-8e9a-3f9f1dcf024c Q1 - Το 2025 ο κύκλος εργασιών της επιχείρησής σας θα λέγατε ότι, σε γενικές γραμμές; by Q22 - Αριθμός εργαζομένων επιχείρησης; Column Spans Count: 0 Row Spans Count: 0 Stats Count: 0 Right Statistics Count: 0 Below Statistics Count: 0"/>
          <p:cNvGraphicFramePr>
            <a:graphicFrameLocks noGrp="1"/>
          </p:cNvGraphicFramePr>
          <p:nvPr>
            <p:ph idx="1"/>
          </p:nvPr>
        </p:nvGraphicFramePr>
        <p:xfrm>
          <a:off x="1978421" y="1923678"/>
          <a:ext cx="7056782" cy="1152573"/>
        </p:xfrm>
        <a:graphic>
          <a:graphicData uri="http://schemas.openxmlformats.org/drawingml/2006/table">
            <a:tbl>
              <a:tblPr firstRow="1" firstCol="1" bandRow="1">
                <a:tableStyleId>{5C22544A-7EE6-4342-B048-85BDC9FD1C3A}</a:tableStyleId>
              </a:tblPr>
              <a:tblGrid>
                <a:gridCol w="2150542">
                  <a:extLst>
                    <a:ext uri="{9D8B030D-6E8A-4147-A177-3AD203B41FA5}"/>
                  </a:extLst>
                </a:gridCol>
                <a:gridCol w="981248">
                  <a:extLst>
                    <a:ext uri="{9D8B030D-6E8A-4147-A177-3AD203B41FA5}"/>
                  </a:extLst>
                </a:gridCol>
                <a:gridCol w="981248">
                  <a:extLst>
                    <a:ext uri="{9D8B030D-6E8A-4147-A177-3AD203B41FA5}"/>
                  </a:extLst>
                </a:gridCol>
                <a:gridCol w="981248">
                  <a:extLst>
                    <a:ext uri="{9D8B030D-6E8A-4147-A177-3AD203B41FA5}"/>
                  </a:extLst>
                </a:gridCol>
                <a:gridCol w="981248">
                  <a:extLst>
                    <a:ext uri="{9D8B030D-6E8A-4147-A177-3AD203B41FA5}"/>
                  </a:extLst>
                </a:gridCol>
                <a:gridCol w="981248">
                  <a:extLst>
                    <a:ext uri="{9D8B030D-6E8A-4147-A177-3AD203B41FA5}"/>
                  </a:extLst>
                </a:gridCol>
              </a:tblGrid>
              <a:tr h="296321">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1 μέχρι 5</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6 μέχρι 10*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11 μέχρι 20*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Από 21 και πάνω*</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217516">
                <a:tc>
                  <a:txBody>
                    <a:bodyPr/>
                    <a:lstStyle/>
                    <a:p>
                      <a:pPr marL="0" lvl="0" indent="0" algn="ctr">
                        <a:buNone/>
                      </a:pPr>
                      <a:r>
                        <a:rPr sz="800" b="1" i="0" u="none" strike="noStrike" dirty="0">
                          <a:solidFill>
                            <a:srgbClr val="000000"/>
                          </a:solidFill>
                          <a:latin typeface="Open Sans"/>
                        </a:rPr>
                        <a:t>Αυξήθηκε</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25%</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45%</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44%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50%</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35%</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212912">
                <a:tc>
                  <a:txBody>
                    <a:bodyPr/>
                    <a:lstStyle/>
                    <a:p>
                      <a:pPr marL="0" lvl="0" indent="0" algn="ctr">
                        <a:buNone/>
                      </a:pPr>
                      <a:r>
                        <a:rPr sz="800" b="1" i="0" u="none" strike="noStrike" dirty="0">
                          <a:solidFill>
                            <a:srgbClr val="000000"/>
                          </a:solidFill>
                          <a:latin typeface="Open Sans"/>
                        </a:rPr>
                        <a:t>Παρέμεινε στα ίδια επίπεδα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40%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24%</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smtClean="0">
                          <a:solidFill>
                            <a:srgbClr val="000000"/>
                          </a:solidFill>
                          <a:latin typeface="Open Sans"/>
                        </a:rPr>
                        <a:t>3</a:t>
                      </a:r>
                      <a:r>
                        <a:rPr lang="el-GR" sz="800" b="1" i="0" u="none" strike="noStrike" dirty="0" smtClean="0">
                          <a:solidFill>
                            <a:srgbClr val="000000"/>
                          </a:solidFill>
                          <a:latin typeface="Open Sans"/>
                        </a:rPr>
                        <a:t>7</a:t>
                      </a:r>
                      <a:r>
                        <a:rPr sz="800" b="1" i="0" u="none" strike="noStrike" dirty="0" smtClean="0">
                          <a:solidFill>
                            <a:srgbClr val="000000"/>
                          </a:solidFill>
                          <a:latin typeface="Open Sans"/>
                        </a:rPr>
                        <a:t>%</a:t>
                      </a:r>
                      <a:endParaRPr sz="800" b="1" i="0" u="none" strike="noStrike" dirty="0">
                        <a:solidFill>
                          <a:srgbClr val="000000"/>
                        </a:solidFill>
                        <a:latin typeface="Open Sans"/>
                      </a:endParaRPr>
                    </a:p>
                  </a:txBody>
                  <a:tcPr marL="12700" marR="12700" marT="27609" marB="27609" anchor="ctr">
                    <a:lnL>
                      <a:noFill/>
                    </a:lnL>
                    <a:lnR>
                      <a:noFill/>
                    </a:lnR>
                    <a:lnT>
                      <a:noFill/>
                    </a:lnT>
                    <a:lnB>
                      <a:noFill/>
                    </a:lnB>
                    <a:solidFill>
                      <a:srgbClr val="E8EBF6"/>
                    </a:solidFill>
                  </a:tcPr>
                </a:tc>
                <a:extLst>
                  <a:ext uri="{0D108BD9-81ED-4DB2-BD59-A6C34878D82A}"/>
                </a:extLst>
              </a:tr>
              <a:tr h="212912">
                <a:tc>
                  <a:txBody>
                    <a:bodyPr/>
                    <a:lstStyle/>
                    <a:p>
                      <a:pPr marL="0" lvl="0" indent="0" algn="ctr">
                        <a:buNone/>
                      </a:pPr>
                      <a:r>
                        <a:rPr sz="800" b="1" i="0" u="none" strike="noStrike" dirty="0">
                          <a:solidFill>
                            <a:srgbClr val="000000"/>
                          </a:solidFill>
                          <a:latin typeface="Open Sans"/>
                        </a:rPr>
                        <a:t>Μειώθηκε</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34%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14%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28%</a:t>
                      </a:r>
                    </a:p>
                  </a:txBody>
                  <a:tcPr marL="12700" marR="12700" marT="27609" marB="27609" anchor="ctr">
                    <a:lnL>
                      <a:noFill/>
                    </a:lnL>
                    <a:lnR>
                      <a:noFill/>
                    </a:lnR>
                    <a:lnT>
                      <a:noFill/>
                    </a:lnT>
                    <a:lnB>
                      <a:noFill/>
                    </a:lnB>
                    <a:solidFill>
                      <a:srgbClr val="FFFFFF"/>
                    </a:solidFill>
                  </a:tcPr>
                </a:tc>
                <a:extLst>
                  <a:ext uri="{0D108BD9-81ED-4DB2-BD59-A6C34878D82A}"/>
                </a:extLst>
              </a:tr>
              <a:tr h="212912">
                <a:tc>
                  <a:txBody>
                    <a:bodyPr/>
                    <a:lstStyle/>
                    <a:p>
                      <a:pPr marL="0" lvl="0" indent="0" algn="ctr">
                        <a:buNone/>
                      </a:pPr>
                      <a:r>
                        <a:rPr sz="8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sp>
        <p:nvSpPr>
          <p:cNvPr id="14" name="13 - Ορθογώνιο"/>
          <p:cNvSpPr/>
          <p:nvPr/>
        </p:nvSpPr>
        <p:spPr>
          <a:xfrm>
            <a:off x="4283968" y="2211710"/>
            <a:ext cx="64807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5220072" y="2211710"/>
            <a:ext cx="280831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15 - Ορθογώνιο"/>
          <p:cNvSpPr/>
          <p:nvPr/>
        </p:nvSpPr>
        <p:spPr>
          <a:xfrm>
            <a:off x="5220072" y="2636384"/>
            <a:ext cx="288032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flipH="1">
            <a:off x="6038448" y="3622374"/>
            <a:ext cx="45719"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21 - Ορθογώνιο"/>
          <p:cNvSpPr/>
          <p:nvPr/>
        </p:nvSpPr>
        <p:spPr>
          <a:xfrm flipH="1">
            <a:off x="6038448" y="4019284"/>
            <a:ext cx="45719"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3" name="22 - Ορθογώνιο"/>
          <p:cNvSpPr/>
          <p:nvPr/>
        </p:nvSpPr>
        <p:spPr>
          <a:xfrm>
            <a:off x="7884368" y="3624106"/>
            <a:ext cx="709518"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23 - Ορθογώνιο"/>
          <p:cNvSpPr/>
          <p:nvPr/>
        </p:nvSpPr>
        <p:spPr>
          <a:xfrm>
            <a:off x="7884368" y="4011910"/>
            <a:ext cx="709518"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16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ΑΠΟΤΙΜΗΣΗΣ 2025 – ΕΚΤΙΜΗΣΕΩΝ 2026 /ΜΕΛΗ ΕΒΕΘ</a:t>
            </a:r>
            <a:endParaRPr lang="el-GR" sz="800" kern="0" dirty="0" smtClean="0">
              <a:solidFill>
                <a:srgbClr val="002060"/>
              </a:solidFill>
            </a:endParaRPr>
          </a:p>
        </p:txBody>
      </p:sp>
      <p:cxnSp>
        <p:nvCxnSpPr>
          <p:cNvPr id="25" name="24 - Ευθεία γραμμή σύνδεσης"/>
          <p:cNvCxnSpPr/>
          <p:nvPr/>
        </p:nvCxnSpPr>
        <p:spPr>
          <a:xfrm>
            <a:off x="5076056" y="1923678"/>
            <a:ext cx="0" cy="1224136"/>
          </a:xfrm>
          <a:prstGeom prst="line">
            <a:avLst/>
          </a:prstGeom>
        </p:spPr>
        <p:style>
          <a:lnRef idx="2">
            <a:schemeClr val="accent3"/>
          </a:lnRef>
          <a:fillRef idx="0">
            <a:schemeClr val="accent3"/>
          </a:fillRef>
          <a:effectRef idx="1">
            <a:schemeClr val="accent3"/>
          </a:effectRef>
          <a:fontRef idx="minor">
            <a:schemeClr val="tx1"/>
          </a:fontRef>
        </p:style>
      </p:cxnSp>
      <p:cxnSp>
        <p:nvCxnSpPr>
          <p:cNvPr id="26" name="25 - Ευθεία γραμμή σύνδεσης"/>
          <p:cNvCxnSpPr/>
          <p:nvPr/>
        </p:nvCxnSpPr>
        <p:spPr>
          <a:xfrm>
            <a:off x="6084168" y="3291830"/>
            <a:ext cx="0" cy="1224136"/>
          </a:xfrm>
          <a:prstGeom prst="line">
            <a:avLst/>
          </a:prstGeom>
        </p:spPr>
        <p:style>
          <a:lnRef idx="2">
            <a:schemeClr val="accent3"/>
          </a:lnRef>
          <a:fillRef idx="0">
            <a:schemeClr val="accent3"/>
          </a:fillRef>
          <a:effectRef idx="1">
            <a:schemeClr val="accent3"/>
          </a:effectRef>
          <a:fontRef idx="minor">
            <a:schemeClr val="tx1"/>
          </a:fontRef>
        </p:style>
      </p:cxnSp>
      <p:sp>
        <p:nvSpPr>
          <p:cNvPr id="27" name="26 - Ορθογώνιο"/>
          <p:cNvSpPr/>
          <p:nvPr/>
        </p:nvSpPr>
        <p:spPr>
          <a:xfrm>
            <a:off x="4283968" y="2636384"/>
            <a:ext cx="64807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18 - Ορθογώνιο"/>
          <p:cNvSpPr/>
          <p:nvPr/>
        </p:nvSpPr>
        <p:spPr>
          <a:xfrm>
            <a:off x="3710082" y="3622374"/>
            <a:ext cx="403027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20 - Ορθογώνιο"/>
          <p:cNvSpPr/>
          <p:nvPr/>
        </p:nvSpPr>
        <p:spPr>
          <a:xfrm>
            <a:off x="3710082" y="4017552"/>
            <a:ext cx="403027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Q10 - Θεωρείτε ότι κατά το επόμενο τρίμηνο οι πωλήσεις των προϊόντων / υπηρεσιών της επιχείρησής σας: by Q23 - Κύκλος εργασιών επιχείρησης;" descr="bda2814e-1d09-42ca-b46d-78e96c385225 Q10 - Θεωρείτε ότι κατά το επόμενο τρίμηνο οι πωλήσεις των προϊόντων / υπηρεσιών της επιχείρησής σας: by Q23 - Κύκλος εργασιών επιχείρησης; Column Spans Count: 0 Row Spans Count: 0 Stats Count: 0 Right Statistics Count: 0 Below Statistics Count: 0"/>
          <p:cNvGraphicFramePr>
            <a:graphicFrameLocks noGrp="1"/>
          </p:cNvGraphicFramePr>
          <p:nvPr>
            <p:ph idx="1"/>
          </p:nvPr>
        </p:nvGraphicFramePr>
        <p:xfrm>
          <a:off x="1979712" y="3239807"/>
          <a:ext cx="7056784" cy="1619873"/>
        </p:xfrm>
        <a:graphic>
          <a:graphicData uri="http://schemas.openxmlformats.org/drawingml/2006/table">
            <a:tbl>
              <a:tblPr firstRow="1" firstCol="1" bandRow="1">
                <a:tableStyleId>{5C22544A-7EE6-4342-B048-85BDC9FD1C3A}</a:tableStyleId>
              </a:tblPr>
              <a:tblGrid>
                <a:gridCol w="1529495">
                  <a:extLst>
                    <a:ext uri="{9D8B030D-6E8A-4147-A177-3AD203B41FA5}"/>
                  </a:extLst>
                </a:gridCol>
                <a:gridCol w="829128">
                  <a:extLst>
                    <a:ext uri="{9D8B030D-6E8A-4147-A177-3AD203B41FA5}"/>
                  </a:extLst>
                </a:gridCol>
                <a:gridCol w="851877">
                  <a:extLst>
                    <a:ext uri="{9D8B030D-6E8A-4147-A177-3AD203B41FA5}"/>
                  </a:extLst>
                </a:gridCol>
                <a:gridCol w="851765">
                  <a:extLst>
                    <a:ext uri="{9D8B030D-6E8A-4147-A177-3AD203B41FA5}"/>
                  </a:extLst>
                </a:gridCol>
                <a:gridCol w="1048327">
                  <a:extLst>
                    <a:ext uri="{9D8B030D-6E8A-4147-A177-3AD203B41FA5}"/>
                  </a:extLst>
                </a:gridCol>
                <a:gridCol w="786245">
                  <a:extLst>
                    <a:ext uri="{9D8B030D-6E8A-4147-A177-3AD203B41FA5}"/>
                  </a:extLst>
                </a:gridCol>
                <a:gridCol w="376920">
                  <a:extLst>
                    <a:ext uri="{9D8B030D-6E8A-4147-A177-3AD203B41FA5}"/>
                  </a:extLst>
                </a:gridCol>
                <a:gridCol w="783027">
                  <a:extLst>
                    <a:ext uri="{9D8B030D-6E8A-4147-A177-3AD203B41FA5}"/>
                  </a:extLst>
                </a:gridCol>
              </a:tblGrid>
              <a:tr h="637001">
                <a:tc>
                  <a:txBody>
                    <a:bodyPr/>
                    <a:lstStyle/>
                    <a:p>
                      <a:pPr marL="0" lvl="0" indent="0" algn="ctr">
                        <a:buNone/>
                      </a:pPr>
                      <a:endParaRPr sz="10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Μέχρι 100.000 €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Από 100.001 € μέχρι 250.000 €*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Από 250.001 € μέχρι 500.000 €*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Από 500.001 € μέχρι 1.000.000 €*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Από 1.000.001 € μέχρι 5.000.000 €*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Πάνω από 5.000.000 €*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181418">
                <a:tc>
                  <a:txBody>
                    <a:bodyPr/>
                    <a:lstStyle/>
                    <a:p>
                      <a:pPr marL="0" lvl="0" indent="0" algn="ctr">
                        <a:buNone/>
                      </a:pPr>
                      <a:r>
                        <a:rPr sz="1000" b="1" i="0" u="none" strike="noStrike" dirty="0">
                          <a:solidFill>
                            <a:srgbClr val="000000"/>
                          </a:solidFill>
                          <a:latin typeface="Open Sans"/>
                        </a:rPr>
                        <a:t>Θα αυξηθούν</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00"/>
                          </a:solidFill>
                          <a:latin typeface="Open Sans"/>
                        </a:rPr>
                        <a:t>22%</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00"/>
                          </a:solidFill>
                          <a:latin typeface="Open Sans"/>
                        </a:rPr>
                        <a:t>24%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FF0000"/>
                          </a:solidFill>
                          <a:latin typeface="Open Sans"/>
                        </a:rPr>
                        <a:t>16%</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00"/>
                          </a:solidFill>
                          <a:latin typeface="Open Sans"/>
                        </a:rPr>
                        <a:t>27%</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36%</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39%</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1" i="0" u="none" strike="noStrike" dirty="0">
                          <a:solidFill>
                            <a:srgbClr val="000000"/>
                          </a:solidFill>
                          <a:latin typeface="Open Sans"/>
                        </a:rPr>
                        <a:t>27%</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314587">
                <a:tc>
                  <a:txBody>
                    <a:bodyPr/>
                    <a:lstStyle/>
                    <a:p>
                      <a:pPr marL="0" lvl="0" indent="0" algn="ctr">
                        <a:buNone/>
                      </a:pPr>
                      <a:r>
                        <a:rPr sz="1000" b="1" i="0" u="none" strike="noStrike" dirty="0">
                          <a:solidFill>
                            <a:srgbClr val="000000"/>
                          </a:solidFill>
                          <a:latin typeface="Open Sans"/>
                        </a:rPr>
                        <a:t>Θα μείνουν αμετάβλητες</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32%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39%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36%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48%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38%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45%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39%</a:t>
                      </a:r>
                    </a:p>
                  </a:txBody>
                  <a:tcPr marL="12700" marR="12700" marT="27609" marB="27609" anchor="ctr">
                    <a:lnL>
                      <a:noFill/>
                    </a:lnL>
                    <a:lnR>
                      <a:noFill/>
                    </a:lnR>
                    <a:lnT>
                      <a:noFill/>
                    </a:lnT>
                    <a:lnB>
                      <a:noFill/>
                    </a:lnB>
                    <a:solidFill>
                      <a:srgbClr val="E8EBF6"/>
                    </a:solidFill>
                  </a:tcPr>
                </a:tc>
                <a:extLst>
                  <a:ext uri="{0D108BD9-81ED-4DB2-BD59-A6C34878D82A}"/>
                </a:extLst>
              </a:tr>
              <a:tr h="181418">
                <a:tc>
                  <a:txBody>
                    <a:bodyPr/>
                    <a:lstStyle/>
                    <a:p>
                      <a:pPr marL="0" lvl="0" indent="0" algn="ctr">
                        <a:buNone/>
                      </a:pPr>
                      <a:r>
                        <a:rPr sz="1000" b="1" i="0" u="none" strike="noStrike" dirty="0">
                          <a:solidFill>
                            <a:srgbClr val="000000"/>
                          </a:solidFill>
                          <a:latin typeface="Open Sans"/>
                        </a:rPr>
                        <a:t>Θα μειωθούν</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FF"/>
                          </a:solidFill>
                          <a:latin typeface="Open Sans"/>
                        </a:rPr>
                        <a:t>36%</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28%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FF"/>
                          </a:solidFill>
                          <a:latin typeface="Open Sans"/>
                        </a:rPr>
                        <a:t>39%</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20%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21%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FF0000"/>
                          </a:solidFill>
                          <a:latin typeface="Open Sans"/>
                        </a:rPr>
                        <a:t>15%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1" i="0" u="none" strike="noStrike" dirty="0" smtClean="0">
                          <a:solidFill>
                            <a:srgbClr val="000000"/>
                          </a:solidFill>
                          <a:latin typeface="Open Sans"/>
                        </a:rPr>
                        <a:t>2</a:t>
                      </a:r>
                      <a:r>
                        <a:rPr lang="el-GR" sz="1000" b="1" i="0" u="none" strike="noStrike" dirty="0" smtClean="0">
                          <a:solidFill>
                            <a:srgbClr val="000000"/>
                          </a:solidFill>
                          <a:latin typeface="Open Sans"/>
                        </a:rPr>
                        <a:t>7</a:t>
                      </a:r>
                      <a:r>
                        <a:rPr sz="1000" b="1" i="0" u="none" strike="noStrike" dirty="0" smtClean="0">
                          <a:solidFill>
                            <a:srgbClr val="000000"/>
                          </a:solidFill>
                          <a:latin typeface="Open Sans"/>
                        </a:rPr>
                        <a:t>%</a:t>
                      </a:r>
                      <a:endParaRPr sz="1000" b="1" i="0" u="none" strike="noStrike" dirty="0">
                        <a:solidFill>
                          <a:srgbClr val="000000"/>
                        </a:solidFill>
                        <a:latin typeface="Open Sans"/>
                      </a:endParaRPr>
                    </a:p>
                  </a:txBody>
                  <a:tcPr marL="12700" marR="12700" marT="27609" marB="27609" anchor="ctr">
                    <a:lnL>
                      <a:noFill/>
                    </a:lnL>
                    <a:lnR>
                      <a:noFill/>
                    </a:lnR>
                    <a:lnT>
                      <a:noFill/>
                    </a:lnT>
                    <a:lnB>
                      <a:noFill/>
                    </a:lnB>
                    <a:solidFill>
                      <a:srgbClr val="FFFFFF"/>
                    </a:solidFill>
                  </a:tcPr>
                </a:tc>
                <a:extLst>
                  <a:ext uri="{0D108BD9-81ED-4DB2-BD59-A6C34878D82A}"/>
                </a:extLst>
              </a:tr>
              <a:tr h="181418">
                <a:tc>
                  <a:txBody>
                    <a:bodyPr/>
                    <a:lstStyle/>
                    <a:p>
                      <a:pPr marL="0" lvl="0" indent="0" algn="ctr">
                        <a:buNone/>
                      </a:pPr>
                      <a:r>
                        <a:rPr sz="10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FF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7%</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graphicFrame>
        <p:nvGraphicFramePr>
          <p:cNvPr id="28" name="Q10 - Θεωρείτε ότι κατά το επόμενο τρίμηνο οι πωλήσεις των προϊόντων / υπηρεσιών της επιχείρησής σας: by Q22 - Αριθμός εργαζομένων επιχείρησης;" descr="52dba689-82da-4427-aa99-c6b17bbb7c68 Q10 - Θεωρείτε ότι κατά το επόμενο τρίμηνο οι πωλήσεις των προϊόντων / υπηρεσιών της επιχείρησής σας: by Q22 - Αριθμός εργαζομένων επιχείρησης; Column Spans Count: 0 Row Spans Count: 0 Stats Count: 0 Right Statistics Count: 0 Below Statistics Count: 0"/>
          <p:cNvGraphicFramePr>
            <a:graphicFrameLocks noGrp="1"/>
          </p:cNvGraphicFramePr>
          <p:nvPr>
            <p:ph idx="1"/>
          </p:nvPr>
        </p:nvGraphicFramePr>
        <p:xfrm>
          <a:off x="1979713" y="1917525"/>
          <a:ext cx="7056783" cy="1191102"/>
        </p:xfrm>
        <a:graphic>
          <a:graphicData uri="http://schemas.openxmlformats.org/drawingml/2006/table">
            <a:tbl>
              <a:tblPr firstRow="1" firstCol="1" bandRow="1">
                <a:tableStyleId>{5C22544A-7EE6-4342-B048-85BDC9FD1C3A}</a:tableStyleId>
              </a:tblPr>
              <a:tblGrid>
                <a:gridCol w="1977288">
                  <a:extLst>
                    <a:ext uri="{9D8B030D-6E8A-4147-A177-3AD203B41FA5}"/>
                  </a:extLst>
                </a:gridCol>
                <a:gridCol w="1015899">
                  <a:extLst>
                    <a:ext uri="{9D8B030D-6E8A-4147-A177-3AD203B41FA5}"/>
                  </a:extLst>
                </a:gridCol>
                <a:gridCol w="1015899">
                  <a:extLst>
                    <a:ext uri="{9D8B030D-6E8A-4147-A177-3AD203B41FA5}"/>
                  </a:extLst>
                </a:gridCol>
                <a:gridCol w="1015899">
                  <a:extLst>
                    <a:ext uri="{9D8B030D-6E8A-4147-A177-3AD203B41FA5}"/>
                  </a:extLst>
                </a:gridCol>
                <a:gridCol w="1015899">
                  <a:extLst>
                    <a:ext uri="{9D8B030D-6E8A-4147-A177-3AD203B41FA5}"/>
                  </a:extLst>
                </a:gridCol>
                <a:gridCol w="1015899">
                  <a:extLst>
                    <a:ext uri="{9D8B030D-6E8A-4147-A177-3AD203B41FA5}"/>
                  </a:extLst>
                </a:gridCol>
              </a:tblGrid>
              <a:tr h="360630">
                <a:tc>
                  <a:txBody>
                    <a:bodyPr/>
                    <a:lstStyle/>
                    <a:p>
                      <a:pPr marL="0" lvl="0" indent="0" algn="ctr">
                        <a:buNone/>
                      </a:pPr>
                      <a:endParaRPr sz="10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1 μέχρι 5</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6 μέχρι 10*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11 μέχρι 20*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21 και πάνω*</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202629">
                <a:tc>
                  <a:txBody>
                    <a:bodyPr/>
                    <a:lstStyle/>
                    <a:p>
                      <a:pPr marL="0" lvl="0" indent="0" algn="ctr">
                        <a:buNone/>
                      </a:pPr>
                      <a:r>
                        <a:rPr sz="1000" b="1" i="0" u="none" strike="noStrike" dirty="0">
                          <a:solidFill>
                            <a:srgbClr val="000000"/>
                          </a:solidFill>
                          <a:latin typeface="Open Sans"/>
                        </a:rPr>
                        <a:t>Θα αυξηθούν</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FF0000"/>
                          </a:solidFill>
                          <a:latin typeface="Open Sans"/>
                        </a:rPr>
                        <a:t>20%</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38%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00"/>
                          </a:solidFill>
                          <a:latin typeface="Open Sans"/>
                        </a:rPr>
                        <a:t>33%</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36%</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1" i="0" u="none" strike="noStrike" dirty="0">
                          <a:solidFill>
                            <a:srgbClr val="000000"/>
                          </a:solidFill>
                          <a:latin typeface="Open Sans"/>
                        </a:rPr>
                        <a:t>27%</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198341">
                <a:tc>
                  <a:txBody>
                    <a:bodyPr/>
                    <a:lstStyle/>
                    <a:p>
                      <a:pPr marL="0" lvl="0" indent="0" algn="ctr">
                        <a:buNone/>
                      </a:pPr>
                      <a:r>
                        <a:rPr sz="1000" b="1" i="0" u="none" strike="noStrike" dirty="0">
                          <a:solidFill>
                            <a:srgbClr val="000000"/>
                          </a:solidFill>
                          <a:latin typeface="Open Sans"/>
                        </a:rPr>
                        <a:t>Θα μείνουν αμετάβλητες</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39%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33%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43%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47%</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39%</a:t>
                      </a:r>
                    </a:p>
                  </a:txBody>
                  <a:tcPr marL="12700" marR="12700" marT="27609" marB="27609" anchor="ctr">
                    <a:lnL>
                      <a:noFill/>
                    </a:lnL>
                    <a:lnR>
                      <a:noFill/>
                    </a:lnR>
                    <a:lnT>
                      <a:noFill/>
                    </a:lnT>
                    <a:lnB>
                      <a:noFill/>
                    </a:lnB>
                    <a:solidFill>
                      <a:srgbClr val="E8EBF6"/>
                    </a:solidFill>
                  </a:tcPr>
                </a:tc>
                <a:extLst>
                  <a:ext uri="{0D108BD9-81ED-4DB2-BD59-A6C34878D82A}"/>
                </a:extLst>
              </a:tr>
              <a:tr h="198341">
                <a:tc>
                  <a:txBody>
                    <a:bodyPr/>
                    <a:lstStyle/>
                    <a:p>
                      <a:pPr marL="0" lvl="0" indent="0" algn="ctr">
                        <a:buNone/>
                      </a:pPr>
                      <a:r>
                        <a:rPr sz="1000" b="1" i="0" u="none" strike="noStrike" dirty="0">
                          <a:solidFill>
                            <a:srgbClr val="000000"/>
                          </a:solidFill>
                          <a:latin typeface="Open Sans"/>
                        </a:rPr>
                        <a:t>Θα μειωθούν</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FF"/>
                          </a:solidFill>
                          <a:latin typeface="Open Sans"/>
                        </a:rPr>
                        <a:t>32%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23%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17%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FF0000"/>
                          </a:solidFill>
                          <a:latin typeface="Open Sans"/>
                        </a:rPr>
                        <a:t>16%</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1" i="0" u="none" strike="noStrike" dirty="0" smtClean="0">
                          <a:solidFill>
                            <a:srgbClr val="000000"/>
                          </a:solidFill>
                          <a:latin typeface="Open Sans"/>
                        </a:rPr>
                        <a:t>2</a:t>
                      </a:r>
                      <a:r>
                        <a:rPr lang="el-GR" sz="1000" b="1" i="0" u="none" strike="noStrike" dirty="0" smtClean="0">
                          <a:solidFill>
                            <a:srgbClr val="000000"/>
                          </a:solidFill>
                          <a:latin typeface="Open Sans"/>
                        </a:rPr>
                        <a:t>7</a:t>
                      </a:r>
                      <a:r>
                        <a:rPr sz="1000" b="1" i="0" u="none" strike="noStrike" dirty="0" smtClean="0">
                          <a:solidFill>
                            <a:srgbClr val="000000"/>
                          </a:solidFill>
                          <a:latin typeface="Open Sans"/>
                        </a:rPr>
                        <a:t>%</a:t>
                      </a:r>
                      <a:endParaRPr sz="1000" b="1" i="0" u="none" strike="noStrike" dirty="0">
                        <a:solidFill>
                          <a:srgbClr val="000000"/>
                        </a:solidFill>
                        <a:latin typeface="Open Sans"/>
                      </a:endParaRPr>
                    </a:p>
                  </a:txBody>
                  <a:tcPr marL="12700" marR="12700" marT="27609" marB="27609" anchor="ctr">
                    <a:lnL>
                      <a:noFill/>
                    </a:lnL>
                    <a:lnR>
                      <a:noFill/>
                    </a:lnR>
                    <a:lnT>
                      <a:noFill/>
                    </a:lnT>
                    <a:lnB>
                      <a:noFill/>
                    </a:lnB>
                    <a:solidFill>
                      <a:srgbClr val="FFFFFF"/>
                    </a:solidFill>
                  </a:tcPr>
                </a:tc>
                <a:extLst>
                  <a:ext uri="{0D108BD9-81ED-4DB2-BD59-A6C34878D82A}"/>
                </a:extLst>
              </a:tr>
              <a:tr h="198341">
                <a:tc>
                  <a:txBody>
                    <a:bodyPr/>
                    <a:lstStyle/>
                    <a:p>
                      <a:pPr marL="0" lvl="0" indent="0" algn="ctr">
                        <a:buNone/>
                      </a:pPr>
                      <a:r>
                        <a:rPr sz="10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FF"/>
                          </a:solidFill>
                          <a:latin typeface="Open Sans"/>
                        </a:rPr>
                        <a:t>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FF0000"/>
                          </a:solidFill>
                          <a:latin typeface="Open Sans"/>
                        </a:rPr>
                        <a:t>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7%</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sp>
        <p:nvSpPr>
          <p:cNvPr id="2" name="Rectangle 1"/>
          <p:cNvSpPr>
            <a:spLocks noGrp="1"/>
          </p:cNvSpPr>
          <p:nvPr>
            <p:ph type="title"/>
          </p:nvPr>
        </p:nvSpPr>
        <p:spPr>
          <a:xfrm>
            <a:off x="609600" y="76200"/>
            <a:ext cx="8138864" cy="1047750"/>
          </a:xfrm>
        </p:spPr>
        <p:txBody>
          <a:bodyPr anchor="b">
            <a:noAutofit/>
          </a:bodyPr>
          <a:lstStyle>
            <a:extLst/>
          </a:lstStyle>
          <a:p>
            <a:r>
              <a:rPr lang="en-US" sz="3400" dirty="0" smtClean="0"/>
              <a:t>SIZE MATTERS – </a:t>
            </a:r>
            <a:r>
              <a:rPr lang="el-GR" sz="3400" dirty="0" smtClean="0"/>
              <a:t>ΕΞΕΛΙΞΗ ΚΥΚΛΟΥ ΕΡΓΑΣΙΩΝ</a:t>
            </a:r>
            <a:endParaRPr lang="el-GR" sz="3400" dirty="0"/>
          </a:p>
        </p:txBody>
      </p:sp>
      <p:sp>
        <p:nvSpPr>
          <p:cNvPr id="3" name="Rectangle 2"/>
          <p:cNvSpPr>
            <a:spLocks noGrp="1"/>
          </p:cNvSpPr>
          <p:nvPr>
            <p:ph type="body" idx="1"/>
          </p:nvPr>
        </p:nvSpPr>
        <p:spPr>
          <a:xfrm>
            <a:off x="179512" y="2067694"/>
            <a:ext cx="1656184" cy="2232248"/>
          </a:xfrm>
        </p:spPr>
        <p:txBody>
          <a:bodyPr>
            <a:normAutofit/>
          </a:bodyPr>
          <a:lstStyle>
            <a:extLst/>
          </a:lstStyle>
          <a:p>
            <a:r>
              <a:rPr lang="el-GR" i="1" dirty="0" smtClean="0"/>
              <a:t>Αντίστοιχη είναι η εικόνα και σε σχέση με τις εκτιμήσεις για το επόμενο διάστημα.</a:t>
            </a:r>
            <a:endParaRPr lang="el-GR" i="1" dirty="0"/>
          </a:p>
        </p:txBody>
      </p:sp>
      <p:sp>
        <p:nvSpPr>
          <p:cNvPr id="12" name="TextBox 6"/>
          <p:cNvSpPr txBox="1">
            <a:spLocks noChangeArrowheads="1"/>
          </p:cNvSpPr>
          <p:nvPr/>
        </p:nvSpPr>
        <p:spPr bwMode="auto">
          <a:xfrm>
            <a:off x="1980058" y="1347614"/>
            <a:ext cx="7056438" cy="523220"/>
          </a:xfrm>
          <a:prstGeom prst="rect">
            <a:avLst/>
          </a:prstGeom>
          <a:noFill/>
          <a:ln w="9525">
            <a:noFill/>
            <a:miter lim="800000"/>
            <a:headEnd/>
            <a:tailEnd/>
          </a:ln>
        </p:spPr>
        <p:txBody>
          <a:bodyPr>
            <a:spAutoFit/>
          </a:bodyPr>
          <a:lstStyle/>
          <a:p>
            <a:pPr algn="ctr"/>
            <a:r>
              <a:rPr lang="en-US" sz="1400" b="1" dirty="0" smtClean="0">
                <a:solidFill>
                  <a:srgbClr val="000000"/>
                </a:solidFill>
                <a:latin typeface="Open Sans"/>
              </a:rPr>
              <a:t>“</a:t>
            </a:r>
            <a:r>
              <a:rPr lang="el-GR" sz="1400" b="1" dirty="0" smtClean="0">
                <a:solidFill>
                  <a:srgbClr val="000000"/>
                </a:solidFill>
                <a:latin typeface="Open Sans"/>
              </a:rPr>
              <a:t>Θεωρείτε ότι κατά το επόμενο τρίμηνο οι πωλήσεις των προϊόντων / υπηρεσιών της επιχείρησής σας</a:t>
            </a:r>
            <a:r>
              <a:rPr lang="el-GR" sz="1400" b="1" dirty="0" smtClean="0">
                <a:solidFill>
                  <a:srgbClr val="000000"/>
                </a:solidFill>
                <a:latin typeface="Open Sans"/>
              </a:rPr>
              <a:t>:</a:t>
            </a:r>
            <a:r>
              <a:rPr lang="en-US" sz="1400" b="1" dirty="0" smtClean="0">
                <a:solidFill>
                  <a:srgbClr val="000000"/>
                </a:solidFill>
                <a:latin typeface="Open Sans"/>
              </a:rPr>
              <a:t>”</a:t>
            </a:r>
            <a:endParaRPr lang="el-GR" sz="1400" b="1" dirty="0"/>
          </a:p>
        </p:txBody>
      </p:sp>
      <p:sp>
        <p:nvSpPr>
          <p:cNvPr id="14" name="13 - Ορθογώνιο"/>
          <p:cNvSpPr/>
          <p:nvPr/>
        </p:nvSpPr>
        <p:spPr>
          <a:xfrm>
            <a:off x="4117830" y="2261596"/>
            <a:ext cx="64807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5220072" y="2254222"/>
            <a:ext cx="280831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15 - Ορθογώνιο"/>
          <p:cNvSpPr/>
          <p:nvPr/>
        </p:nvSpPr>
        <p:spPr>
          <a:xfrm>
            <a:off x="5220072" y="2680628"/>
            <a:ext cx="280831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20 - Ορθογώνιο"/>
          <p:cNvSpPr/>
          <p:nvPr/>
        </p:nvSpPr>
        <p:spPr>
          <a:xfrm>
            <a:off x="3710082" y="4443958"/>
            <a:ext cx="2374086"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21 - Ορθογώνιο"/>
          <p:cNvSpPr/>
          <p:nvPr/>
        </p:nvSpPr>
        <p:spPr>
          <a:xfrm>
            <a:off x="6084168" y="4443958"/>
            <a:ext cx="180020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23 - Ορθογώνιο"/>
          <p:cNvSpPr/>
          <p:nvPr/>
        </p:nvSpPr>
        <p:spPr>
          <a:xfrm>
            <a:off x="6012160" y="4443958"/>
            <a:ext cx="2592288"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16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ΑΠΟΤΙΜΗΣΗΣ 2025 – ΕΚΤΙΜΗΣΕΩΝ 2026 /ΜΕΛΗ ΕΒΕΘ</a:t>
            </a:r>
            <a:endParaRPr lang="el-GR" sz="800" kern="0" dirty="0" smtClean="0">
              <a:solidFill>
                <a:srgbClr val="002060"/>
              </a:solidFill>
            </a:endParaRPr>
          </a:p>
        </p:txBody>
      </p:sp>
      <p:cxnSp>
        <p:nvCxnSpPr>
          <p:cNvPr id="25" name="24 - Ευθεία γραμμή σύνδεσης"/>
          <p:cNvCxnSpPr/>
          <p:nvPr/>
        </p:nvCxnSpPr>
        <p:spPr>
          <a:xfrm>
            <a:off x="4932040" y="1923678"/>
            <a:ext cx="0" cy="1224136"/>
          </a:xfrm>
          <a:prstGeom prst="line">
            <a:avLst/>
          </a:prstGeom>
        </p:spPr>
        <p:style>
          <a:lnRef idx="2">
            <a:schemeClr val="accent3"/>
          </a:lnRef>
          <a:fillRef idx="0">
            <a:schemeClr val="accent3"/>
          </a:fillRef>
          <a:effectRef idx="1">
            <a:schemeClr val="accent3"/>
          </a:effectRef>
          <a:fontRef idx="minor">
            <a:schemeClr val="tx1"/>
          </a:fontRef>
        </p:style>
      </p:cxnSp>
      <p:cxnSp>
        <p:nvCxnSpPr>
          <p:cNvPr id="26" name="25 - Ευθεία γραμμή σύνδεσης"/>
          <p:cNvCxnSpPr/>
          <p:nvPr/>
        </p:nvCxnSpPr>
        <p:spPr>
          <a:xfrm>
            <a:off x="6084168" y="3723878"/>
            <a:ext cx="0" cy="1224136"/>
          </a:xfrm>
          <a:prstGeom prst="line">
            <a:avLst/>
          </a:prstGeom>
        </p:spPr>
        <p:style>
          <a:lnRef idx="2">
            <a:schemeClr val="accent3"/>
          </a:lnRef>
          <a:fillRef idx="0">
            <a:schemeClr val="accent3"/>
          </a:fillRef>
          <a:effectRef idx="1">
            <a:schemeClr val="accent3"/>
          </a:effectRef>
          <a:fontRef idx="minor">
            <a:schemeClr val="tx1"/>
          </a:fontRef>
        </p:style>
      </p:cxnSp>
      <p:sp>
        <p:nvSpPr>
          <p:cNvPr id="31" name="30 - Ορθογώνιο"/>
          <p:cNvSpPr/>
          <p:nvPr/>
        </p:nvSpPr>
        <p:spPr>
          <a:xfrm>
            <a:off x="4119562" y="2686270"/>
            <a:ext cx="64807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Υπότιτλος"/>
          <p:cNvSpPr>
            <a:spLocks noGrp="1"/>
          </p:cNvSpPr>
          <p:nvPr>
            <p:ph type="subTitle" idx="1"/>
          </p:nvPr>
        </p:nvSpPr>
        <p:spPr/>
        <p:txBody>
          <a:bodyPr>
            <a:normAutofit lnSpcReduction="10000"/>
          </a:bodyPr>
          <a:lstStyle/>
          <a:p>
            <a:r>
              <a:rPr lang="el-GR" dirty="0" smtClean="0"/>
              <a:t>ΕΞΕΛΙΞΗ ΑΠΑΣΧΟΛΗΣΗΣ</a:t>
            </a:r>
            <a:endParaRPr lang="el-GR" dirty="0"/>
          </a:p>
        </p:txBody>
      </p:sp>
      <p:sp>
        <p:nvSpPr>
          <p:cNvPr id="3" name="2 - Τίτλος"/>
          <p:cNvSpPr>
            <a:spLocks noGrp="1"/>
          </p:cNvSpPr>
          <p:nvPr>
            <p:ph type="title"/>
          </p:nvPr>
        </p:nvSpPr>
        <p:spPr/>
        <p:txBody>
          <a:bodyPr/>
          <a:lstStyle/>
          <a:p>
            <a:r>
              <a:rPr lang="en-US" dirty="0" smtClean="0"/>
              <a:t>Size matters</a:t>
            </a:r>
            <a:endParaRPr lang="el-GR" dirty="0"/>
          </a:p>
        </p:txBody>
      </p:sp>
      <p:pic>
        <p:nvPicPr>
          <p:cNvPr id="4" name="3 - Εικόνα" descr="EBETH_GR_110.JPG"/>
          <p:cNvPicPr>
            <a:picLocks noChangeAspect="1"/>
          </p:cNvPicPr>
          <p:nvPr/>
        </p:nvPicPr>
        <p:blipFill>
          <a:blip r:embed="rId2" cstate="print"/>
          <a:stretch>
            <a:fillRect/>
          </a:stretch>
        </p:blipFill>
        <p:spPr>
          <a:xfrm>
            <a:off x="94130" y="4612391"/>
            <a:ext cx="2051720" cy="392883"/>
          </a:xfrm>
          <a:prstGeom prst="rect">
            <a:avLst/>
          </a:prstGeom>
        </p:spPr>
      </p:pic>
      <p:pic>
        <p:nvPicPr>
          <p:cNvPr id="5" name="4 - Εικόνα" descr="logo-palmos_darker.png"/>
          <p:cNvPicPr>
            <a:picLocks noChangeAspect="1"/>
          </p:cNvPicPr>
          <p:nvPr/>
        </p:nvPicPr>
        <p:blipFill>
          <a:blip r:embed="rId3" cstate="print"/>
          <a:stretch>
            <a:fillRect/>
          </a:stretch>
        </p:blipFill>
        <p:spPr>
          <a:xfrm>
            <a:off x="122252" y="4058771"/>
            <a:ext cx="2016224" cy="32369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Q2 - Το 2025, η επιχείρησή σας αύξησε, μείωσε ή διατήρησε τις θέσεις εργασίας; by Q22 - Αριθμός εργαζομένων επιχείρησης;" descr="f51956d3-1790-403e-a7e2-62d5dbcb70f9 Q2 - Το 2025, η επιχείρησή σας αύξησε, μείωσε ή διατήρησε τις θέσεις εργασίας; by Q22 - Αριθμός εργαζομένων επιχείρησης; Column Spans Count: 0 Row Spans Count: 0 Stats Count: 0 Right Statistics Count: 0 Below Statistics Count: 0"/>
          <p:cNvGraphicFramePr>
            <a:graphicFrameLocks noGrp="1"/>
          </p:cNvGraphicFramePr>
          <p:nvPr>
            <p:ph idx="1"/>
          </p:nvPr>
        </p:nvGraphicFramePr>
        <p:xfrm>
          <a:off x="2267745" y="1923679"/>
          <a:ext cx="6637385" cy="1190490"/>
        </p:xfrm>
        <a:graphic>
          <a:graphicData uri="http://schemas.openxmlformats.org/drawingml/2006/table">
            <a:tbl>
              <a:tblPr firstRow="1" firstCol="1" bandRow="1">
                <a:tableStyleId>{5C22544A-7EE6-4342-B048-85BDC9FD1C3A}</a:tableStyleId>
              </a:tblPr>
              <a:tblGrid>
                <a:gridCol w="2127610">
                  <a:extLst>
                    <a:ext uri="{9D8B030D-6E8A-4147-A177-3AD203B41FA5}"/>
                  </a:extLst>
                </a:gridCol>
                <a:gridCol w="901955">
                  <a:extLst>
                    <a:ext uri="{9D8B030D-6E8A-4147-A177-3AD203B41FA5}"/>
                  </a:extLst>
                </a:gridCol>
                <a:gridCol w="901955">
                  <a:extLst>
                    <a:ext uri="{9D8B030D-6E8A-4147-A177-3AD203B41FA5}"/>
                  </a:extLst>
                </a:gridCol>
                <a:gridCol w="901955">
                  <a:extLst>
                    <a:ext uri="{9D8B030D-6E8A-4147-A177-3AD203B41FA5}"/>
                  </a:extLst>
                </a:gridCol>
                <a:gridCol w="901955">
                  <a:extLst>
                    <a:ext uri="{9D8B030D-6E8A-4147-A177-3AD203B41FA5}"/>
                  </a:extLst>
                </a:gridCol>
                <a:gridCol w="901955">
                  <a:extLst>
                    <a:ext uri="{9D8B030D-6E8A-4147-A177-3AD203B41FA5}"/>
                  </a:extLst>
                </a:gridCol>
              </a:tblGrid>
              <a:tr h="358662">
                <a:tc>
                  <a:txBody>
                    <a:bodyPr/>
                    <a:lstStyle/>
                    <a:p>
                      <a:pPr marL="0" lvl="0" indent="0" algn="ctr">
                        <a:buNone/>
                      </a:pPr>
                      <a:endParaRPr sz="10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1 </a:t>
                      </a:r>
                      <a:r>
                        <a:rPr sz="1000" b="1" i="0" u="none" strike="noStrike" dirty="0" err="1">
                          <a:solidFill>
                            <a:srgbClr val="000000"/>
                          </a:solidFill>
                          <a:latin typeface="Open Sans"/>
                        </a:rPr>
                        <a:t>μέχρι</a:t>
                      </a:r>
                      <a:r>
                        <a:rPr sz="1000" b="1" i="0" u="none" strike="noStrike" dirty="0">
                          <a:solidFill>
                            <a:srgbClr val="000000"/>
                          </a:solidFill>
                          <a:latin typeface="Open Sans"/>
                        </a:rPr>
                        <a:t> </a:t>
                      </a:r>
                      <a:endParaRPr sz="1000" b="1" i="0" u="none" strike="noStrike" dirty="0" smtClean="0">
                        <a:solidFill>
                          <a:srgbClr val="000000"/>
                        </a:solidFill>
                        <a:latin typeface="Open Sans"/>
                      </a:endParaRPr>
                    </a:p>
                    <a:p>
                      <a:pPr marL="0" lvl="0" indent="0" algn="ctr">
                        <a:buNone/>
                      </a:pPr>
                      <a:r>
                        <a:rPr sz="1000" b="1" i="0" u="none" strike="noStrike" dirty="0" smtClean="0">
                          <a:solidFill>
                            <a:srgbClr val="000000"/>
                          </a:solidFill>
                          <a:latin typeface="Open Sans"/>
                        </a:rPr>
                        <a:t>5</a:t>
                      </a:r>
                      <a:endParaRPr sz="10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6 μέχρι 10*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11 μέχρι 20*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21 και πάνω*</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201573">
                <a:tc>
                  <a:txBody>
                    <a:bodyPr/>
                    <a:lstStyle/>
                    <a:p>
                      <a:pPr marL="0" lvl="0" indent="0" algn="ctr">
                        <a:buNone/>
                      </a:pPr>
                      <a:r>
                        <a:rPr sz="1000" b="1" i="0" u="none" strike="noStrike" dirty="0">
                          <a:solidFill>
                            <a:srgbClr val="000000"/>
                          </a:solidFill>
                          <a:latin typeface="Open Sans"/>
                        </a:rPr>
                        <a:t>Αύξησε τις θέσεις εργασίας</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FF0000"/>
                          </a:solidFill>
                          <a:latin typeface="Open Sans"/>
                        </a:rPr>
                        <a:t>9%</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33%</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38%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57%</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1" i="0" u="none" strike="noStrike" dirty="0">
                          <a:solidFill>
                            <a:srgbClr val="000000"/>
                          </a:solidFill>
                          <a:latin typeface="Open Sans"/>
                        </a:rPr>
                        <a:t>24%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197298">
                <a:tc>
                  <a:txBody>
                    <a:bodyPr/>
                    <a:lstStyle/>
                    <a:p>
                      <a:pPr marL="0" lvl="0" indent="0" algn="ctr">
                        <a:buNone/>
                      </a:pPr>
                      <a:r>
                        <a:rPr sz="1000" b="1" i="0" u="none" strike="noStrike" dirty="0">
                          <a:solidFill>
                            <a:srgbClr val="000000"/>
                          </a:solidFill>
                          <a:latin typeface="Open Sans"/>
                        </a:rPr>
                        <a:t>Διατήρησε τις θέσεις εργασίας</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FF"/>
                          </a:solidFill>
                          <a:latin typeface="Open Sans"/>
                        </a:rPr>
                        <a:t>75%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FF0000"/>
                          </a:solidFill>
                          <a:latin typeface="Open Sans"/>
                        </a:rPr>
                        <a:t>47%</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56%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FF0000"/>
                          </a:solidFill>
                          <a:latin typeface="Open Sans"/>
                        </a:rPr>
                        <a:t>38%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62%</a:t>
                      </a:r>
                    </a:p>
                  </a:txBody>
                  <a:tcPr marL="12700" marR="12700" marT="27609" marB="27609" anchor="ctr">
                    <a:lnL>
                      <a:noFill/>
                    </a:lnL>
                    <a:lnR>
                      <a:noFill/>
                    </a:lnR>
                    <a:lnT>
                      <a:noFill/>
                    </a:lnT>
                    <a:lnB>
                      <a:noFill/>
                    </a:lnB>
                    <a:solidFill>
                      <a:srgbClr val="E8EBF6"/>
                    </a:solidFill>
                  </a:tcPr>
                </a:tc>
                <a:extLst>
                  <a:ext uri="{0D108BD9-81ED-4DB2-BD59-A6C34878D82A}"/>
                </a:extLst>
              </a:tr>
              <a:tr h="197298">
                <a:tc>
                  <a:txBody>
                    <a:bodyPr/>
                    <a:lstStyle/>
                    <a:p>
                      <a:pPr marL="0" lvl="0" indent="0" algn="ctr">
                        <a:buNone/>
                      </a:pPr>
                      <a:r>
                        <a:rPr sz="1000" b="1" i="0" u="none" strike="noStrike" dirty="0">
                          <a:solidFill>
                            <a:srgbClr val="000000"/>
                          </a:solidFill>
                          <a:latin typeface="Open Sans"/>
                        </a:rPr>
                        <a:t>Μείωσε τις θέσεις εργασίας</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14%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20%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6%</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FF0000"/>
                          </a:solidFill>
                          <a:latin typeface="Open Sans"/>
                        </a:rPr>
                        <a:t>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1" i="0" u="none" strike="noStrike" dirty="0" smtClean="0">
                          <a:solidFill>
                            <a:srgbClr val="000000"/>
                          </a:solidFill>
                          <a:latin typeface="Open Sans"/>
                        </a:rPr>
                        <a:t>1</a:t>
                      </a:r>
                      <a:r>
                        <a:rPr lang="el-GR" sz="1000" b="1" i="0" u="none" strike="noStrike" dirty="0" smtClean="0">
                          <a:solidFill>
                            <a:srgbClr val="000000"/>
                          </a:solidFill>
                          <a:latin typeface="Open Sans"/>
                        </a:rPr>
                        <a:t>2</a:t>
                      </a:r>
                      <a:r>
                        <a:rPr sz="1000" b="1" i="0" u="none" strike="noStrike" dirty="0" smtClean="0">
                          <a:solidFill>
                            <a:srgbClr val="000000"/>
                          </a:solidFill>
                          <a:latin typeface="Open Sans"/>
                        </a:rPr>
                        <a:t>%</a:t>
                      </a:r>
                      <a:endParaRPr sz="1000" b="1" i="0" u="none" strike="noStrike" dirty="0">
                        <a:solidFill>
                          <a:srgbClr val="000000"/>
                        </a:solidFill>
                        <a:latin typeface="Open Sans"/>
                      </a:endParaRPr>
                    </a:p>
                  </a:txBody>
                  <a:tcPr marL="12700" marR="12700" marT="27609" marB="27609" anchor="ctr">
                    <a:lnL>
                      <a:noFill/>
                    </a:lnL>
                    <a:lnR>
                      <a:noFill/>
                    </a:lnR>
                    <a:lnT>
                      <a:noFill/>
                    </a:lnT>
                    <a:lnB>
                      <a:noFill/>
                    </a:lnB>
                    <a:solidFill>
                      <a:srgbClr val="FFFFFF"/>
                    </a:solidFill>
                  </a:tcPr>
                </a:tc>
                <a:extLst>
                  <a:ext uri="{0D108BD9-81ED-4DB2-BD59-A6C34878D82A}"/>
                </a:extLst>
              </a:tr>
              <a:tr h="197298">
                <a:tc>
                  <a:txBody>
                    <a:bodyPr/>
                    <a:lstStyle/>
                    <a:p>
                      <a:pPr marL="0" lvl="0" indent="0" algn="ctr">
                        <a:buNone/>
                      </a:pPr>
                      <a:r>
                        <a:rPr sz="10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2%</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sp>
        <p:nvSpPr>
          <p:cNvPr id="2" name="Rectangle 1"/>
          <p:cNvSpPr>
            <a:spLocks noGrp="1"/>
          </p:cNvSpPr>
          <p:nvPr>
            <p:ph type="title"/>
          </p:nvPr>
        </p:nvSpPr>
        <p:spPr>
          <a:xfrm>
            <a:off x="609600" y="76200"/>
            <a:ext cx="8138864" cy="1047750"/>
          </a:xfrm>
        </p:spPr>
        <p:txBody>
          <a:bodyPr anchor="b">
            <a:noAutofit/>
          </a:bodyPr>
          <a:lstStyle>
            <a:extLst/>
          </a:lstStyle>
          <a:p>
            <a:r>
              <a:rPr lang="en-US" sz="3400" dirty="0" smtClean="0"/>
              <a:t>SIZE MATTERS – </a:t>
            </a:r>
            <a:r>
              <a:rPr lang="el-GR" sz="3400" dirty="0" smtClean="0"/>
              <a:t>ΕΞΕΛΙΞΗ </a:t>
            </a:r>
            <a:r>
              <a:rPr lang="el-GR" sz="3400" dirty="0" smtClean="0"/>
              <a:t>ΑΠΑΣΧΟΛΗΣΗΣ*</a:t>
            </a:r>
            <a:endParaRPr lang="el-GR" sz="3400" dirty="0"/>
          </a:p>
        </p:txBody>
      </p:sp>
      <p:sp>
        <p:nvSpPr>
          <p:cNvPr id="3" name="Rectangle 2"/>
          <p:cNvSpPr>
            <a:spLocks noGrp="1"/>
          </p:cNvSpPr>
          <p:nvPr>
            <p:ph type="body" idx="1"/>
          </p:nvPr>
        </p:nvSpPr>
        <p:spPr>
          <a:xfrm>
            <a:off x="179512" y="1995686"/>
            <a:ext cx="1800200" cy="2232248"/>
          </a:xfrm>
        </p:spPr>
        <p:txBody>
          <a:bodyPr>
            <a:normAutofit fontScale="55000" lnSpcReduction="20000"/>
          </a:bodyPr>
          <a:lstStyle>
            <a:extLst/>
          </a:lstStyle>
          <a:p>
            <a:r>
              <a:rPr lang="el-GR" i="1" dirty="0" smtClean="0"/>
              <a:t>Αρνητικό ισοζύγιο απασχόλησης καταγράφεται στις πολύ μικρές επιχειρήσεις (με μέχρι 5 εργαζόμενους), ενώ όσο αυξάνεται το μέγεθος απασχόλησης της επιχείρησης, το ισοζύγιο γίνεται ολοένα και πιο θετικό. Παρόμοια διαφοροποίηση παρατηρείται και με βάση τον κύκλο εργασιών, με το όριο διαφοροποίησης να τοποθετείται στις 250.000 €.</a:t>
            </a:r>
            <a:endParaRPr lang="el-GR" i="1" dirty="0"/>
          </a:p>
        </p:txBody>
      </p:sp>
      <p:sp>
        <p:nvSpPr>
          <p:cNvPr id="12" name="TextBox 6"/>
          <p:cNvSpPr txBox="1">
            <a:spLocks noChangeArrowheads="1"/>
          </p:cNvSpPr>
          <p:nvPr/>
        </p:nvSpPr>
        <p:spPr bwMode="auto">
          <a:xfrm>
            <a:off x="1728192" y="1574671"/>
            <a:ext cx="7524328" cy="276999"/>
          </a:xfrm>
          <a:prstGeom prst="rect">
            <a:avLst/>
          </a:prstGeom>
          <a:noFill/>
          <a:ln w="9525">
            <a:noFill/>
            <a:miter lim="800000"/>
            <a:headEnd/>
            <a:tailEnd/>
          </a:ln>
        </p:spPr>
        <p:txBody>
          <a:bodyPr wrap="square">
            <a:spAutoFit/>
          </a:bodyPr>
          <a:lstStyle/>
          <a:p>
            <a:pPr algn="ctr" eaLnBrk="1" hangingPunct="1"/>
            <a:r>
              <a:rPr lang="en-US" sz="1200" b="1" dirty="0" smtClean="0">
                <a:solidFill>
                  <a:srgbClr val="000000"/>
                </a:solidFill>
                <a:latin typeface="Open Sans"/>
              </a:rPr>
              <a:t>“</a:t>
            </a:r>
            <a:r>
              <a:rPr lang="el-GR" sz="1200" b="1" dirty="0" smtClean="0">
                <a:solidFill>
                  <a:srgbClr val="000000"/>
                </a:solidFill>
                <a:latin typeface="Open Sans"/>
              </a:rPr>
              <a:t>Το 2025, η επιχείρησή σας αύξησε, μείωσε ή διατήρησε τις θέσεις εργασίας; </a:t>
            </a:r>
            <a:r>
              <a:rPr lang="el-GR" sz="1200" b="1" dirty="0" smtClean="0">
                <a:solidFill>
                  <a:srgbClr val="000000"/>
                </a:solidFill>
                <a:latin typeface="Open Sans"/>
              </a:rPr>
              <a:t>(</a:t>
            </a:r>
            <a:r>
              <a:rPr lang="el-GR" sz="1200" b="1" dirty="0">
                <a:solidFill>
                  <a:srgbClr val="000000"/>
                </a:solidFill>
                <a:latin typeface="Open Sans"/>
              </a:rPr>
              <a:t>σε σχέση με το 2024</a:t>
            </a:r>
            <a:r>
              <a:rPr lang="el-GR" sz="1200" b="1" dirty="0" smtClean="0">
                <a:solidFill>
                  <a:srgbClr val="000000"/>
                </a:solidFill>
                <a:latin typeface="Open Sans"/>
              </a:rPr>
              <a:t>)</a:t>
            </a:r>
            <a:r>
              <a:rPr lang="en-US" sz="1200" b="1" dirty="0" smtClean="0">
                <a:solidFill>
                  <a:srgbClr val="000000"/>
                </a:solidFill>
                <a:latin typeface="Open Sans"/>
              </a:rPr>
              <a:t>”</a:t>
            </a:r>
            <a:endParaRPr lang="el-GR" sz="1200" b="1" dirty="0"/>
          </a:p>
        </p:txBody>
      </p:sp>
      <p:sp>
        <p:nvSpPr>
          <p:cNvPr id="14" name="13 - Ορθογώνιο"/>
          <p:cNvSpPr/>
          <p:nvPr/>
        </p:nvSpPr>
        <p:spPr>
          <a:xfrm>
            <a:off x="4514740" y="2283718"/>
            <a:ext cx="570921"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5436096" y="2283718"/>
            <a:ext cx="252028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16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ΑΠΟΤΙΜΗΣΗΣ 2025 – ΕΚΤΙΜΗΣΕΩΝ 2026 /ΜΕΛΗ ΕΒΕΘ</a:t>
            </a:r>
            <a:endParaRPr lang="el-GR" sz="800" kern="0" dirty="0" smtClean="0">
              <a:solidFill>
                <a:srgbClr val="002060"/>
              </a:solidFill>
            </a:endParaRPr>
          </a:p>
        </p:txBody>
      </p:sp>
      <p:graphicFrame>
        <p:nvGraphicFramePr>
          <p:cNvPr id="28" name="Q2 - Το 2025, η επιχείρησή σας αύξησε, μείωσε ή διατήρησε τις θέσεις εργασίας; by Q23 - Κύκλος εργασιών επιχείρησης;" descr="f67c6761-c262-4f4e-b153-c0b1bbc6137b Q2 - Το 2025, η επιχείρησή σας αύξησε, μείωσε ή διατήρησε τις θέσεις εργασίας; by Q23 - Κύκλος εργασιών επιχείρησης; Column Spans Count: 0 Row Spans Count: 0 Stats Count: 0 Right Statistics Count: 0 Below Statistics Count: 0"/>
          <p:cNvGraphicFramePr>
            <a:graphicFrameLocks noGrp="1"/>
          </p:cNvGraphicFramePr>
          <p:nvPr>
            <p:ph idx="1"/>
          </p:nvPr>
        </p:nvGraphicFramePr>
        <p:xfrm>
          <a:off x="2267744" y="3293468"/>
          <a:ext cx="6802859" cy="1236210"/>
        </p:xfrm>
        <a:graphic>
          <a:graphicData uri="http://schemas.openxmlformats.org/drawingml/2006/table">
            <a:tbl>
              <a:tblPr firstRow="1" firstCol="1" bandRow="1">
                <a:tableStyleId>{5C22544A-7EE6-4342-B048-85BDC9FD1C3A}</a:tableStyleId>
              </a:tblPr>
              <a:tblGrid>
                <a:gridCol w="1741487">
                  <a:extLst>
                    <a:ext uri="{9D8B030D-6E8A-4147-A177-3AD203B41FA5}"/>
                  </a:extLst>
                </a:gridCol>
                <a:gridCol w="707329">
                  <a:extLst>
                    <a:ext uri="{9D8B030D-6E8A-4147-A177-3AD203B41FA5}"/>
                  </a:extLst>
                </a:gridCol>
                <a:gridCol w="719537">
                  <a:extLst>
                    <a:ext uri="{9D8B030D-6E8A-4147-A177-3AD203B41FA5}"/>
                  </a:extLst>
                </a:gridCol>
                <a:gridCol w="783163">
                  <a:extLst>
                    <a:ext uri="{9D8B030D-6E8A-4147-A177-3AD203B41FA5}"/>
                  </a:extLst>
                </a:gridCol>
                <a:gridCol w="729004">
                  <a:extLst>
                    <a:ext uri="{9D8B030D-6E8A-4147-A177-3AD203B41FA5}"/>
                  </a:extLst>
                </a:gridCol>
                <a:gridCol w="864096">
                  <a:extLst>
                    <a:ext uri="{9D8B030D-6E8A-4147-A177-3AD203B41FA5}"/>
                  </a:extLst>
                </a:gridCol>
                <a:gridCol w="720080">
                  <a:extLst>
                    <a:ext uri="{9D8B030D-6E8A-4147-A177-3AD203B41FA5}"/>
                  </a:extLst>
                </a:gridCol>
                <a:gridCol w="538163">
                  <a:extLst>
                    <a:ext uri="{9D8B030D-6E8A-4147-A177-3AD203B41FA5}"/>
                  </a:extLst>
                </a:gridCol>
              </a:tblGrid>
              <a:tr h="394521">
                <a:tc>
                  <a:txBody>
                    <a:bodyPr/>
                    <a:lstStyle/>
                    <a:p>
                      <a:pPr marL="0" lvl="0" indent="0" algn="ctr">
                        <a:buNone/>
                      </a:pPr>
                      <a:endParaRPr sz="9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Μέχρι 100.000 €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Από 100.001 € μέχρι 250.000 €*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Από 250.001 € μέχρι 500.000 €*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Από 500.001 € μέχρι 1.000.000 €*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Από 1.000.001 € μέχρι 5.000.000 €*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Πάνω από 5.000.000 €*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9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139143">
                <a:tc>
                  <a:txBody>
                    <a:bodyPr/>
                    <a:lstStyle/>
                    <a:p>
                      <a:pPr marL="0" lvl="0" indent="0" algn="ctr">
                        <a:buNone/>
                      </a:pPr>
                      <a:r>
                        <a:rPr sz="900" b="1" i="0" u="none" strike="noStrike" dirty="0">
                          <a:solidFill>
                            <a:srgbClr val="000000"/>
                          </a:solidFill>
                          <a:latin typeface="Open Sans"/>
                        </a:rPr>
                        <a:t>Αύξησε τις θέσεις εργασίας</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900" b="0" i="0" u="none" strike="noStrike" dirty="0">
                          <a:solidFill>
                            <a:srgbClr val="FF0000"/>
                          </a:solidFill>
                          <a:latin typeface="Open Sans"/>
                        </a:rPr>
                        <a:t>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900" b="0" i="0" u="none" strike="noStrike" dirty="0">
                          <a:solidFill>
                            <a:srgbClr val="FF0000"/>
                          </a:solidFill>
                          <a:latin typeface="Open Sans"/>
                        </a:rPr>
                        <a:t>13%</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900" b="0" i="0" u="none" strike="noStrike" dirty="0">
                          <a:solidFill>
                            <a:srgbClr val="000000"/>
                          </a:solidFill>
                          <a:latin typeface="Open Sans"/>
                        </a:rPr>
                        <a:t>20%</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900" b="0" i="0" u="none" strike="noStrike" dirty="0">
                          <a:solidFill>
                            <a:srgbClr val="000000"/>
                          </a:solidFill>
                          <a:latin typeface="Open Sans"/>
                        </a:rPr>
                        <a:t>22%</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900" b="0" i="0" u="none" strike="noStrike" dirty="0">
                          <a:solidFill>
                            <a:srgbClr val="0000FF"/>
                          </a:solidFill>
                          <a:latin typeface="Open Sans"/>
                        </a:rPr>
                        <a:t>36%</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900" b="0" i="0" u="none" strike="noStrike" dirty="0">
                          <a:solidFill>
                            <a:srgbClr val="0000FF"/>
                          </a:solidFill>
                          <a:latin typeface="Open Sans"/>
                        </a:rPr>
                        <a:t>61%</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900" b="1" i="0" u="none" strike="noStrike" dirty="0">
                          <a:solidFill>
                            <a:srgbClr val="000000"/>
                          </a:solidFill>
                          <a:latin typeface="Open Sans"/>
                        </a:rPr>
                        <a:t>24%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136197">
                <a:tc>
                  <a:txBody>
                    <a:bodyPr/>
                    <a:lstStyle/>
                    <a:p>
                      <a:pPr marL="0" lvl="0" indent="0" algn="ctr">
                        <a:buNone/>
                      </a:pPr>
                      <a:r>
                        <a:rPr sz="900" b="1" i="0" u="none" strike="noStrike" dirty="0">
                          <a:solidFill>
                            <a:srgbClr val="000000"/>
                          </a:solidFill>
                          <a:latin typeface="Open Sans"/>
                        </a:rPr>
                        <a:t>Διατήρησε τις θέσεις εργασίας</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FF"/>
                          </a:solidFill>
                          <a:latin typeface="Open Sans"/>
                        </a:rPr>
                        <a:t>72%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66%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69%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64%</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54%</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FF0000"/>
                          </a:solidFill>
                          <a:latin typeface="Open Sans"/>
                        </a:rPr>
                        <a:t>38%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1" i="0" u="none" strike="noStrike" dirty="0">
                          <a:solidFill>
                            <a:srgbClr val="000000"/>
                          </a:solidFill>
                          <a:latin typeface="Open Sans"/>
                        </a:rPr>
                        <a:t>62%</a:t>
                      </a:r>
                    </a:p>
                  </a:txBody>
                  <a:tcPr marL="12700" marR="12700" marT="27609" marB="27609" anchor="ctr">
                    <a:lnL>
                      <a:noFill/>
                    </a:lnL>
                    <a:lnR>
                      <a:noFill/>
                    </a:lnR>
                    <a:lnT>
                      <a:noFill/>
                    </a:lnT>
                    <a:lnB>
                      <a:noFill/>
                    </a:lnB>
                    <a:solidFill>
                      <a:srgbClr val="E8EBF6"/>
                    </a:solidFill>
                  </a:tcPr>
                </a:tc>
                <a:extLst>
                  <a:ext uri="{0D108BD9-81ED-4DB2-BD59-A6C34878D82A}"/>
                </a:extLst>
              </a:tr>
              <a:tr h="136197">
                <a:tc>
                  <a:txBody>
                    <a:bodyPr/>
                    <a:lstStyle/>
                    <a:p>
                      <a:pPr marL="0" lvl="0" indent="0" algn="ctr">
                        <a:buNone/>
                      </a:pPr>
                      <a:r>
                        <a:rPr sz="900" b="1" i="0" u="none" strike="noStrike" dirty="0">
                          <a:solidFill>
                            <a:srgbClr val="000000"/>
                          </a:solidFill>
                          <a:latin typeface="Open Sans"/>
                        </a:rPr>
                        <a:t>Μείωσε τις θέσεις εργασίας</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900" b="0" i="0" u="none" strike="noStrike" dirty="0">
                          <a:solidFill>
                            <a:srgbClr val="0000FF"/>
                          </a:solidFill>
                          <a:latin typeface="Open Sans"/>
                        </a:rPr>
                        <a:t>19%</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900" b="0" i="0" u="none" strike="noStrike" dirty="0">
                          <a:solidFill>
                            <a:srgbClr val="000000"/>
                          </a:solidFill>
                          <a:latin typeface="Open Sans"/>
                        </a:rPr>
                        <a:t>18%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900" b="0" i="0" u="none" strike="noStrike" dirty="0">
                          <a:solidFill>
                            <a:srgbClr val="000000"/>
                          </a:solidFill>
                          <a:latin typeface="Open Sans"/>
                        </a:rPr>
                        <a:t>11%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900" b="0" i="0" u="none" strike="noStrike" dirty="0">
                          <a:solidFill>
                            <a:srgbClr val="000000"/>
                          </a:solidFill>
                          <a:latin typeface="Open Sans"/>
                        </a:rPr>
                        <a:t>14%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900" b="0" i="0" u="none" strike="noStrike" dirty="0">
                          <a:solidFill>
                            <a:srgbClr val="000000"/>
                          </a:solidFill>
                          <a:latin typeface="Open Sans"/>
                        </a:rPr>
                        <a:t>9%</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900" b="0" i="0" u="none" strike="noStrike" dirty="0">
                          <a:solidFill>
                            <a:srgbClr val="FF0000"/>
                          </a:solidFill>
                          <a:latin typeface="Open Sans"/>
                        </a:rPr>
                        <a:t>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900" b="1" i="0" u="none" strike="noStrike" dirty="0" smtClean="0">
                          <a:solidFill>
                            <a:srgbClr val="000000"/>
                          </a:solidFill>
                          <a:latin typeface="Open Sans"/>
                        </a:rPr>
                        <a:t>1</a:t>
                      </a:r>
                      <a:r>
                        <a:rPr lang="el-GR" sz="900" b="1" i="0" u="none" strike="noStrike" dirty="0" smtClean="0">
                          <a:solidFill>
                            <a:srgbClr val="000000"/>
                          </a:solidFill>
                          <a:latin typeface="Open Sans"/>
                        </a:rPr>
                        <a:t>2</a:t>
                      </a:r>
                      <a:r>
                        <a:rPr sz="900" b="1" i="0" u="none" strike="noStrike" dirty="0" smtClean="0">
                          <a:solidFill>
                            <a:srgbClr val="000000"/>
                          </a:solidFill>
                          <a:latin typeface="Open Sans"/>
                        </a:rPr>
                        <a:t>%</a:t>
                      </a:r>
                      <a:endParaRPr sz="900" b="1" i="0" u="none" strike="noStrike" dirty="0">
                        <a:solidFill>
                          <a:srgbClr val="000000"/>
                        </a:solidFill>
                        <a:latin typeface="Open Sans"/>
                      </a:endParaRPr>
                    </a:p>
                  </a:txBody>
                  <a:tcPr marL="12700" marR="12700" marT="27609" marB="27609" anchor="ctr">
                    <a:lnL>
                      <a:noFill/>
                    </a:lnL>
                    <a:lnR>
                      <a:noFill/>
                    </a:lnR>
                    <a:lnT>
                      <a:noFill/>
                    </a:lnT>
                    <a:lnB>
                      <a:noFill/>
                    </a:lnB>
                    <a:solidFill>
                      <a:srgbClr val="FFFFFF"/>
                    </a:solidFill>
                  </a:tcPr>
                </a:tc>
                <a:extLst>
                  <a:ext uri="{0D108BD9-81ED-4DB2-BD59-A6C34878D82A}"/>
                </a:extLst>
              </a:tr>
              <a:tr h="136197">
                <a:tc>
                  <a:txBody>
                    <a:bodyPr/>
                    <a:lstStyle/>
                    <a:p>
                      <a:pPr marL="0" lvl="0" indent="0" algn="ctr">
                        <a:buNone/>
                      </a:pPr>
                      <a:r>
                        <a:rPr sz="9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FF"/>
                          </a:solidFill>
                          <a:latin typeface="Open Sans"/>
                        </a:rPr>
                        <a:t>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900" b="1" i="0" u="none" strike="noStrike" dirty="0">
                          <a:solidFill>
                            <a:srgbClr val="000000"/>
                          </a:solidFill>
                          <a:latin typeface="Open Sans"/>
                        </a:rPr>
                        <a:t>2%</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sp>
        <p:nvSpPr>
          <p:cNvPr id="29" name="28 - Ορθογώνιο"/>
          <p:cNvSpPr/>
          <p:nvPr/>
        </p:nvSpPr>
        <p:spPr>
          <a:xfrm>
            <a:off x="4139952" y="3746000"/>
            <a:ext cx="1152128"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0" name="29 - Ορθογώνιο"/>
          <p:cNvSpPr/>
          <p:nvPr/>
        </p:nvSpPr>
        <p:spPr>
          <a:xfrm>
            <a:off x="5508104" y="3746000"/>
            <a:ext cx="2952328"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32" name="31 - Ευθεία γραμμή σύνδεσης"/>
          <p:cNvCxnSpPr/>
          <p:nvPr/>
        </p:nvCxnSpPr>
        <p:spPr>
          <a:xfrm>
            <a:off x="5292080" y="1923678"/>
            <a:ext cx="0" cy="1224136"/>
          </a:xfrm>
          <a:prstGeom prst="line">
            <a:avLst/>
          </a:prstGeom>
        </p:spPr>
        <p:style>
          <a:lnRef idx="2">
            <a:schemeClr val="accent3"/>
          </a:lnRef>
          <a:fillRef idx="0">
            <a:schemeClr val="accent3"/>
          </a:fillRef>
          <a:effectRef idx="1">
            <a:schemeClr val="accent3"/>
          </a:effectRef>
          <a:fontRef idx="minor">
            <a:schemeClr val="tx1"/>
          </a:fontRef>
        </p:style>
      </p:cxnSp>
      <p:cxnSp>
        <p:nvCxnSpPr>
          <p:cNvPr id="33" name="32 - Ευθεία γραμμή σύνδεσης"/>
          <p:cNvCxnSpPr/>
          <p:nvPr/>
        </p:nvCxnSpPr>
        <p:spPr>
          <a:xfrm>
            <a:off x="5444480" y="3291830"/>
            <a:ext cx="0" cy="1224136"/>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Υπότιτλος"/>
          <p:cNvSpPr>
            <a:spLocks noGrp="1"/>
          </p:cNvSpPr>
          <p:nvPr>
            <p:ph type="subTitle" idx="1"/>
          </p:nvPr>
        </p:nvSpPr>
        <p:spPr/>
        <p:txBody>
          <a:bodyPr>
            <a:normAutofit lnSpcReduction="10000"/>
          </a:bodyPr>
          <a:lstStyle/>
          <a:p>
            <a:r>
              <a:rPr lang="el-GR" dirty="0" smtClean="0"/>
              <a:t>ΣΧΕΣΕΙΣ ΜΕ ΤΡΑΠΕΖΙΚΟ ΣΥΣΤΗΜΑ</a:t>
            </a:r>
            <a:endParaRPr lang="el-GR" dirty="0"/>
          </a:p>
        </p:txBody>
      </p:sp>
      <p:sp>
        <p:nvSpPr>
          <p:cNvPr id="3" name="2 - Τίτλος"/>
          <p:cNvSpPr>
            <a:spLocks noGrp="1"/>
          </p:cNvSpPr>
          <p:nvPr>
            <p:ph type="title"/>
          </p:nvPr>
        </p:nvSpPr>
        <p:spPr/>
        <p:txBody>
          <a:bodyPr/>
          <a:lstStyle/>
          <a:p>
            <a:r>
              <a:rPr lang="en-US" dirty="0" smtClean="0"/>
              <a:t>Size matters</a:t>
            </a:r>
            <a:endParaRPr lang="el-GR" dirty="0"/>
          </a:p>
        </p:txBody>
      </p:sp>
      <p:pic>
        <p:nvPicPr>
          <p:cNvPr id="4" name="3 - Εικόνα" descr="EBETH_GR_110.JPG"/>
          <p:cNvPicPr>
            <a:picLocks noChangeAspect="1"/>
          </p:cNvPicPr>
          <p:nvPr/>
        </p:nvPicPr>
        <p:blipFill>
          <a:blip r:embed="rId2" cstate="print"/>
          <a:stretch>
            <a:fillRect/>
          </a:stretch>
        </p:blipFill>
        <p:spPr>
          <a:xfrm>
            <a:off x="94130" y="4612391"/>
            <a:ext cx="2051720" cy="392883"/>
          </a:xfrm>
          <a:prstGeom prst="rect">
            <a:avLst/>
          </a:prstGeom>
        </p:spPr>
      </p:pic>
      <p:pic>
        <p:nvPicPr>
          <p:cNvPr id="5" name="4 - Εικόνα" descr="logo-palmos_darker.png"/>
          <p:cNvPicPr>
            <a:picLocks noChangeAspect="1"/>
          </p:cNvPicPr>
          <p:nvPr/>
        </p:nvPicPr>
        <p:blipFill>
          <a:blip r:embed="rId3" cstate="print"/>
          <a:stretch>
            <a:fillRect/>
          </a:stretch>
        </p:blipFill>
        <p:spPr>
          <a:xfrm>
            <a:off x="122252" y="4058771"/>
            <a:ext cx="2016224" cy="3236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Q8 - Οι σχέσεις της επιχείρησής σας με τις τράπεζες θα λέγατε ότι το τελευταίο τρίμηνο γενικά: by Q22 - Αριθμός εργαζομένων επιχείρησης;" descr="58ef04de-6974-46ed-bf5f-6f5a5e01b5cd Q8 - Οι σχέσεις της επιχείρησής σας με τις τράπεζες θα λέγατε ότι το τελευταίο τρίμηνο γενικά: by Q22 - Αριθμός εργαζομένων επιχείρησης; Column Spans Count: 0 Row Spans Count: 0 Stats Count: 0 Right Statistics Count: 0 Below Statistics Count: 0"/>
          <p:cNvGraphicFramePr>
            <a:graphicFrameLocks noGrp="1"/>
          </p:cNvGraphicFramePr>
          <p:nvPr>
            <p:ph idx="1"/>
          </p:nvPr>
        </p:nvGraphicFramePr>
        <p:xfrm>
          <a:off x="2339750" y="3414986"/>
          <a:ext cx="6696746" cy="1551491"/>
        </p:xfrm>
        <a:graphic>
          <a:graphicData uri="http://schemas.openxmlformats.org/drawingml/2006/table">
            <a:tbl>
              <a:tblPr firstRow="1" firstCol="1" bandRow="1">
                <a:tableStyleId>{5C22544A-7EE6-4342-B048-85BDC9FD1C3A}</a:tableStyleId>
              </a:tblPr>
              <a:tblGrid>
                <a:gridCol w="1708256">
                  <a:extLst>
                    <a:ext uri="{9D8B030D-6E8A-4147-A177-3AD203B41FA5}"/>
                  </a:extLst>
                </a:gridCol>
                <a:gridCol w="997698">
                  <a:extLst>
                    <a:ext uri="{9D8B030D-6E8A-4147-A177-3AD203B41FA5}"/>
                  </a:extLst>
                </a:gridCol>
                <a:gridCol w="997698">
                  <a:extLst>
                    <a:ext uri="{9D8B030D-6E8A-4147-A177-3AD203B41FA5}"/>
                  </a:extLst>
                </a:gridCol>
                <a:gridCol w="997698">
                  <a:extLst>
                    <a:ext uri="{9D8B030D-6E8A-4147-A177-3AD203B41FA5}"/>
                  </a:extLst>
                </a:gridCol>
                <a:gridCol w="997698">
                  <a:extLst>
                    <a:ext uri="{9D8B030D-6E8A-4147-A177-3AD203B41FA5}"/>
                  </a:extLst>
                </a:gridCol>
                <a:gridCol w="997698">
                  <a:extLst>
                    <a:ext uri="{9D8B030D-6E8A-4147-A177-3AD203B41FA5}"/>
                  </a:extLst>
                </a:gridCol>
              </a:tblGrid>
              <a:tr h="483056">
                <a:tc>
                  <a:txBody>
                    <a:bodyPr/>
                    <a:lstStyle/>
                    <a:p>
                      <a:pPr marL="0" lvl="0" indent="0" algn="ctr">
                        <a:buNone/>
                      </a:pPr>
                      <a:endParaRPr sz="10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1 </a:t>
                      </a:r>
                      <a:r>
                        <a:rPr sz="1000" b="1" i="0" u="none" strike="noStrike" dirty="0" err="1" smtClean="0">
                          <a:solidFill>
                            <a:srgbClr val="000000"/>
                          </a:solidFill>
                          <a:latin typeface="Open Sans"/>
                        </a:rPr>
                        <a:t>μέχρι</a:t>
                      </a:r>
                      <a:endParaRPr lang="en-US" sz="1000" b="1" i="0" u="none" strike="noStrike" dirty="0" smtClean="0">
                        <a:solidFill>
                          <a:srgbClr val="000000"/>
                        </a:solidFill>
                        <a:latin typeface="Open Sans"/>
                      </a:endParaRPr>
                    </a:p>
                    <a:p>
                      <a:pPr marL="0" lvl="0" indent="0" algn="ctr">
                        <a:buNone/>
                      </a:pPr>
                      <a:r>
                        <a:rPr sz="1000" b="1" i="0" u="none" strike="noStrike" dirty="0" smtClean="0">
                          <a:solidFill>
                            <a:srgbClr val="000000"/>
                          </a:solidFill>
                          <a:latin typeface="Open Sans"/>
                        </a:rPr>
                        <a:t> </a:t>
                      </a:r>
                      <a:r>
                        <a:rPr sz="1000" b="1" i="0" u="none" strike="noStrike" dirty="0">
                          <a:solidFill>
                            <a:srgbClr val="000000"/>
                          </a:solidFill>
                          <a:latin typeface="Open Sans"/>
                        </a:rPr>
                        <a:t>5</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6 </a:t>
                      </a:r>
                      <a:r>
                        <a:rPr sz="1000" b="1" i="0" u="none" strike="noStrike" dirty="0" err="1">
                          <a:solidFill>
                            <a:srgbClr val="000000"/>
                          </a:solidFill>
                          <a:latin typeface="Open Sans"/>
                        </a:rPr>
                        <a:t>μέχρι</a:t>
                      </a:r>
                      <a:r>
                        <a:rPr sz="1000" b="1" i="0" u="none" strike="noStrike" dirty="0">
                          <a:solidFill>
                            <a:srgbClr val="000000"/>
                          </a:solidFill>
                          <a:latin typeface="Open Sans"/>
                        </a:rPr>
                        <a:t> </a:t>
                      </a:r>
                      <a:endParaRPr lang="en-US" sz="1000" b="1" i="0" u="none" strike="noStrike" dirty="0" smtClean="0">
                        <a:solidFill>
                          <a:srgbClr val="000000"/>
                        </a:solidFill>
                        <a:latin typeface="Open Sans"/>
                      </a:endParaRPr>
                    </a:p>
                    <a:p>
                      <a:pPr marL="0" lvl="0" indent="0" algn="ctr">
                        <a:buNone/>
                      </a:pPr>
                      <a:r>
                        <a:rPr sz="1000" b="1" i="0" u="none" strike="noStrike" dirty="0" smtClean="0">
                          <a:solidFill>
                            <a:srgbClr val="000000"/>
                          </a:solidFill>
                          <a:latin typeface="Open Sans"/>
                        </a:rPr>
                        <a:t>10</a:t>
                      </a:r>
                      <a:r>
                        <a:rPr sz="1000" b="1" i="0" u="none" strike="noStrike" dirty="0">
                          <a:solidFill>
                            <a:srgbClr val="000000"/>
                          </a:solidFill>
                          <a:latin typeface="Open Sans"/>
                        </a:rPr>
                        <a:t>*</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11 μέχρι 20*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21 και πάνω*</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271416">
                <a:tc>
                  <a:txBody>
                    <a:bodyPr/>
                    <a:lstStyle/>
                    <a:p>
                      <a:pPr marL="0" lvl="0" indent="0" algn="ctr">
                        <a:buNone/>
                      </a:pPr>
                      <a:r>
                        <a:rPr sz="1000" b="1" i="0" u="none" strike="noStrike" dirty="0">
                          <a:solidFill>
                            <a:srgbClr val="000000"/>
                          </a:solidFill>
                          <a:latin typeface="Open Sans"/>
                        </a:rPr>
                        <a:t>Βελτιώθηκαν</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FF0000"/>
                          </a:solidFill>
                          <a:latin typeface="Open Sans"/>
                        </a:rPr>
                        <a:t>2%</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00"/>
                          </a:solidFill>
                          <a:latin typeface="Open Sans"/>
                        </a:rPr>
                        <a:t>6%</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00"/>
                          </a:solidFill>
                          <a:latin typeface="Open Sans"/>
                        </a:rPr>
                        <a:t>11%</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22%</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1" i="0" u="none" strike="noStrike" dirty="0">
                          <a:solidFill>
                            <a:srgbClr val="000000"/>
                          </a:solidFill>
                          <a:latin typeface="Open Sans"/>
                        </a:rPr>
                        <a:t>7%</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265673">
                <a:tc>
                  <a:txBody>
                    <a:bodyPr/>
                    <a:lstStyle/>
                    <a:p>
                      <a:pPr marL="0" lvl="0" indent="0" algn="ctr">
                        <a:buNone/>
                      </a:pPr>
                      <a:r>
                        <a:rPr sz="1000" b="1" i="0" u="none" strike="noStrike" dirty="0">
                          <a:solidFill>
                            <a:srgbClr val="000000"/>
                          </a:solidFill>
                          <a:latin typeface="Open Sans"/>
                        </a:rPr>
                        <a:t>Έμειναν Αμετάβλητες</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79%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79%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78%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71%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77%</a:t>
                      </a:r>
                    </a:p>
                  </a:txBody>
                  <a:tcPr marL="12700" marR="12700" marT="27609" marB="27609" anchor="ctr">
                    <a:lnL>
                      <a:noFill/>
                    </a:lnL>
                    <a:lnR>
                      <a:noFill/>
                    </a:lnR>
                    <a:lnT>
                      <a:noFill/>
                    </a:lnT>
                    <a:lnB>
                      <a:noFill/>
                    </a:lnB>
                    <a:solidFill>
                      <a:srgbClr val="E8EBF6"/>
                    </a:solidFill>
                  </a:tcPr>
                </a:tc>
                <a:extLst>
                  <a:ext uri="{0D108BD9-81ED-4DB2-BD59-A6C34878D82A}"/>
                </a:extLst>
              </a:tr>
              <a:tr h="265673">
                <a:tc>
                  <a:txBody>
                    <a:bodyPr/>
                    <a:lstStyle/>
                    <a:p>
                      <a:pPr marL="0" lvl="0" indent="0" algn="ctr">
                        <a:buNone/>
                      </a:pPr>
                      <a:r>
                        <a:rPr sz="1000" b="1" i="0" u="none" strike="noStrike" dirty="0">
                          <a:solidFill>
                            <a:srgbClr val="000000"/>
                          </a:solidFill>
                          <a:latin typeface="Open Sans"/>
                        </a:rPr>
                        <a:t>Επιδεινώθηκαν</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13%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14%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FF0000"/>
                          </a:solidFill>
                          <a:latin typeface="Open Sans"/>
                        </a:rPr>
                        <a:t>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1" i="0" u="none" strike="noStrike" dirty="0">
                          <a:solidFill>
                            <a:srgbClr val="000000"/>
                          </a:solidFill>
                          <a:latin typeface="Open Sans"/>
                        </a:rPr>
                        <a:t>11%</a:t>
                      </a:r>
                    </a:p>
                  </a:txBody>
                  <a:tcPr marL="12700" marR="12700" marT="27609" marB="27609" anchor="ctr">
                    <a:lnL>
                      <a:noFill/>
                    </a:lnL>
                    <a:lnR>
                      <a:noFill/>
                    </a:lnR>
                    <a:lnT>
                      <a:noFill/>
                    </a:lnT>
                    <a:lnB>
                      <a:noFill/>
                    </a:lnB>
                    <a:solidFill>
                      <a:srgbClr val="FFFFFF"/>
                    </a:solidFill>
                  </a:tcPr>
                </a:tc>
                <a:extLst>
                  <a:ext uri="{0D108BD9-81ED-4DB2-BD59-A6C34878D82A}"/>
                </a:extLst>
              </a:tr>
              <a:tr h="265673">
                <a:tc>
                  <a:txBody>
                    <a:bodyPr/>
                    <a:lstStyle/>
                    <a:p>
                      <a:pPr marL="0" lvl="0" indent="0" algn="ctr">
                        <a:buNone/>
                      </a:pPr>
                      <a:r>
                        <a:rPr sz="10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5%</a:t>
                      </a:r>
                    </a:p>
                  </a:txBody>
                  <a:tcPr marL="12700" marR="12700" marT="27609" marB="27609" anchor="ctr">
                    <a:lnL>
                      <a:noFill/>
                    </a:lnL>
                    <a:lnR>
                      <a:noFill/>
                    </a:lnR>
                    <a:lnT>
                      <a:noFill/>
                    </a:lnT>
                    <a:lnB>
                      <a:noFill/>
                    </a:lnB>
                    <a:solidFill>
                      <a:srgbClr val="E8EBF6"/>
                    </a:solidFill>
                  </a:tcPr>
                </a:tc>
                <a:extLst>
                  <a:ext uri="{0D108BD9-81ED-4DB2-BD59-A6C34878D82A}"/>
                </a:extLst>
              </a:tr>
            </a:tbl>
          </a:graphicData>
        </a:graphic>
      </p:graphicFrame>
      <p:graphicFrame>
        <p:nvGraphicFramePr>
          <p:cNvPr id="18" name="Q7 - Ως επιχείρηση είστε ικανοποιημένοι από την αντιμετώπισή σας το τελευταίο τρίμηνο από τράπεζες με τις οποίες συνεργάζεστε; by Q22 - Αριθμός εργαζομένων επιχείρησης;" descr="3c3adb27-378e-4903-b1f5-de3c6ab88986 Q7 - Ως επιχείρηση είστε ικανοποιημένοι από την αντιμετώπισή σας το τελευταίο τρίμηνο από τράπεζες με τις οποίες συνεργάζεστε; by Q22 - Αριθμός εργαζομένων επιχείρησης; Column Spans Count: 0 Row Spans Count: 0 Stats Count: 0 Right Statistics Count: 0 Below Statistics Count: 0"/>
          <p:cNvGraphicFramePr>
            <a:graphicFrameLocks noGrp="1"/>
          </p:cNvGraphicFramePr>
          <p:nvPr>
            <p:ph idx="1"/>
          </p:nvPr>
        </p:nvGraphicFramePr>
        <p:xfrm>
          <a:off x="2339753" y="1779662"/>
          <a:ext cx="6696743" cy="1152128"/>
        </p:xfrm>
        <a:graphic>
          <a:graphicData uri="http://schemas.openxmlformats.org/drawingml/2006/table">
            <a:tbl>
              <a:tblPr firstRow="1" firstCol="1" bandRow="1">
                <a:tableStyleId>{5C22544A-7EE6-4342-B048-85BDC9FD1C3A}</a:tableStyleId>
              </a:tblPr>
              <a:tblGrid>
                <a:gridCol w="1527948">
                  <a:extLst>
                    <a:ext uri="{9D8B030D-6E8A-4147-A177-3AD203B41FA5}"/>
                  </a:extLst>
                </a:gridCol>
                <a:gridCol w="1033759">
                  <a:extLst>
                    <a:ext uri="{9D8B030D-6E8A-4147-A177-3AD203B41FA5}"/>
                  </a:extLst>
                </a:gridCol>
                <a:gridCol w="1033759">
                  <a:extLst>
                    <a:ext uri="{9D8B030D-6E8A-4147-A177-3AD203B41FA5}"/>
                  </a:extLst>
                </a:gridCol>
                <a:gridCol w="1033759">
                  <a:extLst>
                    <a:ext uri="{9D8B030D-6E8A-4147-A177-3AD203B41FA5}"/>
                  </a:extLst>
                </a:gridCol>
                <a:gridCol w="1033759">
                  <a:extLst>
                    <a:ext uri="{9D8B030D-6E8A-4147-A177-3AD203B41FA5}"/>
                  </a:extLst>
                </a:gridCol>
                <a:gridCol w="1033759">
                  <a:extLst>
                    <a:ext uri="{9D8B030D-6E8A-4147-A177-3AD203B41FA5}"/>
                  </a:extLst>
                </a:gridCol>
              </a:tblGrid>
              <a:tr h="432852">
                <a:tc>
                  <a:txBody>
                    <a:bodyPr/>
                    <a:lstStyle/>
                    <a:p>
                      <a:pPr marL="0" lvl="0" indent="0" algn="ctr">
                        <a:buNone/>
                      </a:pPr>
                      <a:endParaRPr sz="10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1 μέχρι 5</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6 μέχρι 10*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11 μέχρι 20*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Από 21 και πάνω*</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10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extLst>
              </a:tr>
              <a:tr h="243188">
                <a:tc>
                  <a:txBody>
                    <a:bodyPr/>
                    <a:lstStyle/>
                    <a:p>
                      <a:pPr marL="0" lvl="0" indent="0" algn="ctr">
                        <a:buNone/>
                      </a:pPr>
                      <a:r>
                        <a:rPr sz="1000" b="1" i="0" u="none" strike="noStrike" dirty="0">
                          <a:solidFill>
                            <a:srgbClr val="000000"/>
                          </a:solidFill>
                          <a:latin typeface="Open Sans"/>
                        </a:rPr>
                        <a:t>ΝΑΙ / ΜΑΛΛΟΝ ΝΑΙ</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FF0000"/>
                          </a:solidFill>
                          <a:latin typeface="Open Sans"/>
                        </a:rPr>
                        <a:t>38%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00"/>
                          </a:solidFill>
                          <a:latin typeface="Open Sans"/>
                        </a:rPr>
                        <a:t>41%</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00"/>
                          </a:solidFill>
                          <a:latin typeface="Open Sans"/>
                        </a:rPr>
                        <a:t>54%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0" i="0" u="none" strike="noStrike" dirty="0">
                          <a:solidFill>
                            <a:srgbClr val="0000FF"/>
                          </a:solidFill>
                          <a:latin typeface="Open Sans"/>
                        </a:rPr>
                        <a:t>74%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1000" b="1" i="0" u="none" strike="noStrike" dirty="0" smtClean="0">
                          <a:solidFill>
                            <a:srgbClr val="000000"/>
                          </a:solidFill>
                          <a:latin typeface="Open Sans"/>
                        </a:rPr>
                        <a:t>4</a:t>
                      </a:r>
                      <a:r>
                        <a:rPr lang="el-GR" sz="1000" b="1" i="0" u="none" strike="noStrike" dirty="0" smtClean="0">
                          <a:solidFill>
                            <a:srgbClr val="000000"/>
                          </a:solidFill>
                          <a:latin typeface="Open Sans"/>
                        </a:rPr>
                        <a:t>6</a:t>
                      </a:r>
                      <a:r>
                        <a:rPr sz="1000" b="1" i="0" u="none" strike="noStrike" dirty="0" smtClean="0">
                          <a:solidFill>
                            <a:srgbClr val="000000"/>
                          </a:solidFill>
                          <a:latin typeface="Open Sans"/>
                        </a:rPr>
                        <a:t>%</a:t>
                      </a:r>
                      <a:endParaRPr sz="1000" b="1" i="0" u="none" strike="noStrike" dirty="0">
                        <a:solidFill>
                          <a:srgbClr val="000000"/>
                        </a:solidFill>
                        <a:latin typeface="Open Sans"/>
                      </a:endParaRP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extLst>
              </a:tr>
              <a:tr h="238044">
                <a:tc>
                  <a:txBody>
                    <a:bodyPr/>
                    <a:lstStyle/>
                    <a:p>
                      <a:pPr marL="0" lvl="0" indent="0" algn="ctr">
                        <a:buNone/>
                      </a:pPr>
                      <a:r>
                        <a:rPr sz="1000" b="1" i="0" u="none" strike="noStrike" dirty="0">
                          <a:solidFill>
                            <a:srgbClr val="000000"/>
                          </a:solidFill>
                          <a:latin typeface="Open Sans"/>
                        </a:rPr>
                        <a:t>ΟΧΙ / ΜΑΛΛΟΝ ΟΧΙ</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FF"/>
                          </a:solidFill>
                          <a:latin typeface="Open Sans"/>
                        </a:rPr>
                        <a:t>53%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48%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000000"/>
                          </a:solidFill>
                          <a:latin typeface="Open Sans"/>
                        </a:rPr>
                        <a:t>41%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0" i="0" u="none" strike="noStrike" dirty="0">
                          <a:solidFill>
                            <a:srgbClr val="FF0000"/>
                          </a:solidFill>
                          <a:latin typeface="Open Sans"/>
                        </a:rPr>
                        <a:t>17%</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1000" b="1" i="0" u="none" strike="noStrike" dirty="0">
                          <a:solidFill>
                            <a:srgbClr val="000000"/>
                          </a:solidFill>
                          <a:latin typeface="Open Sans"/>
                        </a:rPr>
                        <a:t>45%</a:t>
                      </a:r>
                    </a:p>
                  </a:txBody>
                  <a:tcPr marL="12700" marR="12700" marT="27609" marB="27609" anchor="ctr">
                    <a:lnL>
                      <a:noFill/>
                    </a:lnL>
                    <a:lnR>
                      <a:noFill/>
                    </a:lnR>
                    <a:lnT>
                      <a:noFill/>
                    </a:lnT>
                    <a:lnB>
                      <a:noFill/>
                    </a:lnB>
                    <a:solidFill>
                      <a:srgbClr val="E8EBF6"/>
                    </a:solidFill>
                  </a:tcPr>
                </a:tc>
                <a:extLst>
                  <a:ext uri="{0D108BD9-81ED-4DB2-BD59-A6C34878D82A}"/>
                </a:extLst>
              </a:tr>
              <a:tr h="238044">
                <a:tc>
                  <a:txBody>
                    <a:bodyPr/>
                    <a:lstStyle/>
                    <a:p>
                      <a:pPr marL="0" lvl="0" indent="0" algn="ctr">
                        <a:buNone/>
                      </a:pPr>
                      <a:r>
                        <a:rPr sz="10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10%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11%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0" i="0" u="none" strike="noStrike" dirty="0">
                          <a:solidFill>
                            <a:srgbClr val="000000"/>
                          </a:solidFill>
                          <a:latin typeface="Open Sans"/>
                        </a:rPr>
                        <a:t>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1000" b="1" i="0" u="none" strike="noStrike" dirty="0">
                          <a:solidFill>
                            <a:srgbClr val="000000"/>
                          </a:solidFill>
                          <a:latin typeface="Open Sans"/>
                        </a:rPr>
                        <a:t>9%</a:t>
                      </a:r>
                    </a:p>
                  </a:txBody>
                  <a:tcPr marL="12700" marR="12700" marT="27609" marB="27609" anchor="ctr">
                    <a:lnL>
                      <a:noFill/>
                    </a:lnL>
                    <a:lnR>
                      <a:noFill/>
                    </a:lnR>
                    <a:lnT>
                      <a:noFill/>
                    </a:lnT>
                    <a:lnB>
                      <a:noFill/>
                    </a:lnB>
                    <a:solidFill>
                      <a:srgbClr val="FFFFFF"/>
                    </a:solidFill>
                  </a:tcPr>
                </a:tc>
                <a:extLst>
                  <a:ext uri="{0D108BD9-81ED-4DB2-BD59-A6C34878D82A}"/>
                </a:extLst>
              </a:tr>
            </a:tbl>
          </a:graphicData>
        </a:graphic>
      </p:graphicFrame>
      <p:sp>
        <p:nvSpPr>
          <p:cNvPr id="2" name="Rectangle 1"/>
          <p:cNvSpPr>
            <a:spLocks noGrp="1"/>
          </p:cNvSpPr>
          <p:nvPr>
            <p:ph type="title"/>
          </p:nvPr>
        </p:nvSpPr>
        <p:spPr>
          <a:xfrm>
            <a:off x="609600" y="76200"/>
            <a:ext cx="8138864" cy="1047750"/>
          </a:xfrm>
        </p:spPr>
        <p:txBody>
          <a:bodyPr anchor="b">
            <a:noAutofit/>
          </a:bodyPr>
          <a:lstStyle>
            <a:extLst/>
          </a:lstStyle>
          <a:p>
            <a:r>
              <a:rPr lang="en-US" sz="3400" dirty="0" smtClean="0"/>
              <a:t>SIZE MATTERS – </a:t>
            </a:r>
            <a:r>
              <a:rPr lang="el-GR" sz="3400" dirty="0" smtClean="0"/>
              <a:t>ΣΧΕΣΕΙΣ ΜΕ ΤΡΑΠΕΖΕΣ*</a:t>
            </a:r>
            <a:endParaRPr lang="el-GR" sz="3400" dirty="0"/>
          </a:p>
        </p:txBody>
      </p:sp>
      <p:sp>
        <p:nvSpPr>
          <p:cNvPr id="3" name="Rectangle 2"/>
          <p:cNvSpPr>
            <a:spLocks noGrp="1"/>
          </p:cNvSpPr>
          <p:nvPr>
            <p:ph type="body" idx="1"/>
          </p:nvPr>
        </p:nvSpPr>
        <p:spPr>
          <a:xfrm>
            <a:off x="179512" y="1707654"/>
            <a:ext cx="1800200" cy="2592288"/>
          </a:xfrm>
        </p:spPr>
        <p:txBody>
          <a:bodyPr>
            <a:noAutofit/>
          </a:bodyPr>
          <a:lstStyle>
            <a:extLst/>
          </a:lstStyle>
          <a:p>
            <a:r>
              <a:rPr lang="el-GR" sz="1000" i="1" dirty="0" smtClean="0"/>
              <a:t>Η πλειοψηφία των μικρών επιχειρήσεων (μέχρι 10 εργαζόμενοι) δηλώνουν μην ικανοποιημένες από την αντιμετώπιση που </a:t>
            </a:r>
            <a:r>
              <a:rPr lang="el-GR" sz="1000" i="1" dirty="0" smtClean="0"/>
              <a:t>έ</a:t>
            </a:r>
            <a:r>
              <a:rPr lang="el-GR" sz="1000" i="1" dirty="0" smtClean="0"/>
              <a:t>χουν από τις τράπεζες, σε αντίθεση με τις μεγαλύτερες επιχειρήσεις (με πάνω  από 10 εργαζόμενους), οι οποίες δηλώνουν κατά πλειοψηφία ικανοποιημένες.</a:t>
            </a:r>
            <a:r>
              <a:rPr lang="en-US" sz="1000" i="1" dirty="0" smtClean="0"/>
              <a:t> </a:t>
            </a:r>
            <a:r>
              <a:rPr lang="el-GR" sz="1000" i="1" dirty="0" smtClean="0"/>
              <a:t>Αντίστοιχη είναι η εικόνα και σχετικά με την εξέλιξη των σχέσεων με τις τράπεζες.</a:t>
            </a:r>
            <a:endParaRPr lang="el-GR" sz="1000" i="1" dirty="0"/>
          </a:p>
        </p:txBody>
      </p:sp>
      <p:sp>
        <p:nvSpPr>
          <p:cNvPr id="12" name="TextBox 6"/>
          <p:cNvSpPr txBox="1">
            <a:spLocks noChangeArrowheads="1"/>
          </p:cNvSpPr>
          <p:nvPr/>
        </p:nvSpPr>
        <p:spPr bwMode="auto">
          <a:xfrm>
            <a:off x="1980058" y="1347614"/>
            <a:ext cx="7056438" cy="461665"/>
          </a:xfrm>
          <a:prstGeom prst="rect">
            <a:avLst/>
          </a:prstGeom>
          <a:noFill/>
          <a:ln w="9525">
            <a:noFill/>
            <a:miter lim="800000"/>
            <a:headEnd/>
            <a:tailEnd/>
          </a:ln>
        </p:spPr>
        <p:txBody>
          <a:bodyPr>
            <a:spAutoFit/>
          </a:bodyPr>
          <a:lstStyle/>
          <a:p>
            <a:pPr algn="ctr"/>
            <a:r>
              <a:rPr lang="en-US" sz="1200" b="1" dirty="0" smtClean="0">
                <a:solidFill>
                  <a:srgbClr val="000000"/>
                </a:solidFill>
                <a:latin typeface="Open Sans"/>
              </a:rPr>
              <a:t>“</a:t>
            </a:r>
            <a:r>
              <a:rPr lang="el-GR" sz="1200" b="1" dirty="0" smtClean="0">
                <a:solidFill>
                  <a:srgbClr val="000000"/>
                </a:solidFill>
                <a:latin typeface="Open Sans"/>
              </a:rPr>
              <a:t>Ως επιχείρηση είστε ικανοποιημένοι από την αντιμετώπισή σας το τελευταίο τρίμηνο από τράπεζες με τις οποίες συνεργάζεστε</a:t>
            </a:r>
            <a:r>
              <a:rPr lang="el-GR" sz="1200" b="1" dirty="0" smtClean="0">
                <a:solidFill>
                  <a:srgbClr val="000000"/>
                </a:solidFill>
                <a:latin typeface="Open Sans"/>
              </a:rPr>
              <a:t>;</a:t>
            </a:r>
            <a:r>
              <a:rPr lang="en-US" sz="1200" b="1" dirty="0" smtClean="0">
                <a:solidFill>
                  <a:srgbClr val="000000"/>
                </a:solidFill>
                <a:latin typeface="Open Sans"/>
              </a:rPr>
              <a:t>”</a:t>
            </a:r>
            <a:endParaRPr lang="el-GR" sz="1200" b="1" dirty="0"/>
          </a:p>
        </p:txBody>
      </p:sp>
      <p:sp>
        <p:nvSpPr>
          <p:cNvPr id="14" name="13 - Ορθογώνιο"/>
          <p:cNvSpPr/>
          <p:nvPr/>
        </p:nvSpPr>
        <p:spPr>
          <a:xfrm>
            <a:off x="3995936" y="2226458"/>
            <a:ext cx="180020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6012160" y="2226458"/>
            <a:ext cx="1872208"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16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ΑΠΟΤΙΜΗΣΗΣ 2025 – ΕΚΤΙΜΗΣΕΩΝ 2026 /ΜΕΛΗ ΕΒΕΘ</a:t>
            </a:r>
            <a:endParaRPr lang="el-GR" sz="800" kern="0" dirty="0" smtClean="0">
              <a:solidFill>
                <a:srgbClr val="002060"/>
              </a:solidFill>
            </a:endParaRPr>
          </a:p>
        </p:txBody>
      </p:sp>
      <p:sp>
        <p:nvSpPr>
          <p:cNvPr id="29" name="28 - Ορθογώνιο"/>
          <p:cNvSpPr/>
          <p:nvPr/>
        </p:nvSpPr>
        <p:spPr>
          <a:xfrm>
            <a:off x="4139952" y="3928869"/>
            <a:ext cx="172819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0" name="29 - Ορθογώνιο"/>
          <p:cNvSpPr/>
          <p:nvPr/>
        </p:nvSpPr>
        <p:spPr>
          <a:xfrm>
            <a:off x="6156176" y="3930601"/>
            <a:ext cx="172819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32" name="31 - Ευθεία γραμμή σύνδεσης"/>
          <p:cNvCxnSpPr/>
          <p:nvPr/>
        </p:nvCxnSpPr>
        <p:spPr>
          <a:xfrm>
            <a:off x="5940152" y="1779662"/>
            <a:ext cx="0" cy="1224136"/>
          </a:xfrm>
          <a:prstGeom prst="line">
            <a:avLst/>
          </a:prstGeom>
        </p:spPr>
        <p:style>
          <a:lnRef idx="2">
            <a:schemeClr val="accent3"/>
          </a:lnRef>
          <a:fillRef idx="0">
            <a:schemeClr val="accent3"/>
          </a:fillRef>
          <a:effectRef idx="1">
            <a:schemeClr val="accent3"/>
          </a:effectRef>
          <a:fontRef idx="minor">
            <a:schemeClr val="tx1"/>
          </a:fontRef>
        </p:style>
      </p:cxnSp>
      <p:cxnSp>
        <p:nvCxnSpPr>
          <p:cNvPr id="33" name="32 - Ευθεία γραμμή σύνδεσης"/>
          <p:cNvCxnSpPr/>
          <p:nvPr/>
        </p:nvCxnSpPr>
        <p:spPr>
          <a:xfrm>
            <a:off x="5940152" y="3454309"/>
            <a:ext cx="0" cy="1224136"/>
          </a:xfrm>
          <a:prstGeom prst="line">
            <a:avLst/>
          </a:prstGeom>
        </p:spPr>
        <p:style>
          <a:lnRef idx="2">
            <a:schemeClr val="accent3"/>
          </a:lnRef>
          <a:fillRef idx="0">
            <a:schemeClr val="accent3"/>
          </a:fillRef>
          <a:effectRef idx="1">
            <a:schemeClr val="accent3"/>
          </a:effectRef>
          <a:fontRef idx="minor">
            <a:schemeClr val="tx1"/>
          </a:fontRef>
        </p:style>
      </p:cxnSp>
      <p:sp>
        <p:nvSpPr>
          <p:cNvPr id="20" name="19 - Ορθογώνιο"/>
          <p:cNvSpPr/>
          <p:nvPr/>
        </p:nvSpPr>
        <p:spPr>
          <a:xfrm>
            <a:off x="2051720" y="3147814"/>
            <a:ext cx="7092280" cy="276999"/>
          </a:xfrm>
          <a:prstGeom prst="rect">
            <a:avLst/>
          </a:prstGeom>
        </p:spPr>
        <p:txBody>
          <a:bodyPr wrap="square">
            <a:spAutoFit/>
          </a:bodyPr>
          <a:lstStyle/>
          <a:p>
            <a:pPr algn="ctr" eaLnBrk="1" hangingPunct="1"/>
            <a:r>
              <a:rPr lang="en-US" sz="1200" b="1" dirty="0" smtClean="0">
                <a:solidFill>
                  <a:srgbClr val="000000"/>
                </a:solidFill>
                <a:latin typeface="Open Sans"/>
              </a:rPr>
              <a:t>“</a:t>
            </a:r>
            <a:r>
              <a:rPr lang="el-GR" sz="1200" b="1" dirty="0" smtClean="0">
                <a:solidFill>
                  <a:srgbClr val="000000"/>
                </a:solidFill>
                <a:latin typeface="Open Sans"/>
              </a:rPr>
              <a:t>Οι </a:t>
            </a:r>
            <a:r>
              <a:rPr lang="el-GR" sz="1200" b="1" dirty="0" smtClean="0">
                <a:solidFill>
                  <a:srgbClr val="000000"/>
                </a:solidFill>
                <a:latin typeface="Open Sans"/>
              </a:rPr>
              <a:t>σχέσεις της επιχείρησής σας με τις τράπεζες θα λέγατε ότι το τελευταίο τρίμηνο γενικά</a:t>
            </a:r>
            <a:r>
              <a:rPr lang="el-GR" sz="1200" b="1" dirty="0" smtClean="0">
                <a:solidFill>
                  <a:srgbClr val="000000"/>
                </a:solidFill>
                <a:latin typeface="Open Sans"/>
              </a:rPr>
              <a:t>:</a:t>
            </a:r>
            <a:r>
              <a:rPr lang="en-US" sz="1200" b="1" dirty="0" smtClean="0">
                <a:solidFill>
                  <a:srgbClr val="000000"/>
                </a:solidFill>
                <a:latin typeface="Open Sans"/>
              </a:rPr>
              <a:t>”</a:t>
            </a:r>
            <a:endParaRPr lang="el-GR" sz="1200" b="1" dirty="0">
              <a:solidFill>
                <a:srgbClr val="000000"/>
              </a:solidFill>
              <a:latin typeface="Open San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Υπότιτλος"/>
          <p:cNvSpPr>
            <a:spLocks noGrp="1"/>
          </p:cNvSpPr>
          <p:nvPr>
            <p:ph type="subTitle" idx="1"/>
          </p:nvPr>
        </p:nvSpPr>
        <p:spPr/>
        <p:txBody>
          <a:bodyPr>
            <a:normAutofit lnSpcReduction="10000"/>
          </a:bodyPr>
          <a:lstStyle/>
          <a:p>
            <a:r>
              <a:rPr lang="el-GR" dirty="0" smtClean="0"/>
              <a:t>ΕΠΕΝΔΥΣΕΙΣ</a:t>
            </a:r>
            <a:endParaRPr lang="el-GR" dirty="0"/>
          </a:p>
        </p:txBody>
      </p:sp>
      <p:sp>
        <p:nvSpPr>
          <p:cNvPr id="3" name="2 - Τίτλος"/>
          <p:cNvSpPr>
            <a:spLocks noGrp="1"/>
          </p:cNvSpPr>
          <p:nvPr>
            <p:ph type="title"/>
          </p:nvPr>
        </p:nvSpPr>
        <p:spPr/>
        <p:txBody>
          <a:bodyPr/>
          <a:lstStyle/>
          <a:p>
            <a:r>
              <a:rPr lang="en-US" dirty="0" smtClean="0"/>
              <a:t>Size matters</a:t>
            </a:r>
            <a:endParaRPr lang="el-GR" dirty="0"/>
          </a:p>
        </p:txBody>
      </p:sp>
      <p:pic>
        <p:nvPicPr>
          <p:cNvPr id="4" name="3 - Εικόνα" descr="EBETH_GR_110.JPG"/>
          <p:cNvPicPr>
            <a:picLocks noChangeAspect="1"/>
          </p:cNvPicPr>
          <p:nvPr/>
        </p:nvPicPr>
        <p:blipFill>
          <a:blip r:embed="rId2" cstate="print"/>
          <a:stretch>
            <a:fillRect/>
          </a:stretch>
        </p:blipFill>
        <p:spPr>
          <a:xfrm>
            <a:off x="94130" y="4612391"/>
            <a:ext cx="2051720" cy="392883"/>
          </a:xfrm>
          <a:prstGeom prst="rect">
            <a:avLst/>
          </a:prstGeom>
        </p:spPr>
      </p:pic>
      <p:pic>
        <p:nvPicPr>
          <p:cNvPr id="5" name="4 - Εικόνα" descr="logo-palmos_darker.png"/>
          <p:cNvPicPr>
            <a:picLocks noChangeAspect="1"/>
          </p:cNvPicPr>
          <p:nvPr/>
        </p:nvPicPr>
        <p:blipFill>
          <a:blip r:embed="rId3" cstate="print"/>
          <a:stretch>
            <a:fillRect/>
          </a:stretch>
        </p:blipFill>
        <p:spPr>
          <a:xfrm>
            <a:off x="122252" y="4058771"/>
            <a:ext cx="2016224" cy="32369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76200"/>
            <a:ext cx="8138864" cy="1047750"/>
          </a:xfrm>
        </p:spPr>
        <p:txBody>
          <a:bodyPr anchor="b">
            <a:noAutofit/>
          </a:bodyPr>
          <a:lstStyle>
            <a:extLst/>
          </a:lstStyle>
          <a:p>
            <a:r>
              <a:rPr lang="en-US" sz="3400" dirty="0" smtClean="0"/>
              <a:t>SIZE MATTERS – </a:t>
            </a:r>
            <a:r>
              <a:rPr lang="el-GR" sz="3400" dirty="0" smtClean="0"/>
              <a:t>ΕΠΕΝΔΥΣΕΙΣ</a:t>
            </a:r>
            <a:r>
              <a:rPr lang="el-GR" sz="3400" dirty="0" smtClean="0"/>
              <a:t>*</a:t>
            </a:r>
            <a:endParaRPr lang="el-GR" sz="3400" dirty="0"/>
          </a:p>
        </p:txBody>
      </p:sp>
      <p:sp>
        <p:nvSpPr>
          <p:cNvPr id="3" name="Rectangle 2"/>
          <p:cNvSpPr>
            <a:spLocks noGrp="1"/>
          </p:cNvSpPr>
          <p:nvPr>
            <p:ph type="body" idx="1"/>
          </p:nvPr>
        </p:nvSpPr>
        <p:spPr>
          <a:xfrm>
            <a:off x="179512" y="1707654"/>
            <a:ext cx="1800200" cy="2592288"/>
          </a:xfrm>
        </p:spPr>
        <p:txBody>
          <a:bodyPr>
            <a:noAutofit/>
          </a:bodyPr>
          <a:lstStyle>
            <a:extLst/>
          </a:lstStyle>
          <a:p>
            <a:r>
              <a:rPr lang="el-GR" sz="1000" i="1" dirty="0" smtClean="0"/>
              <a:t>Οι μισές περίπου μικρές επιχειρήσεις με μέχρι 10 εργαζόμενους  δεν πραγματοποίησαν επενδύσεις τα τελευταία δύο χρόνια, στον αντίποδα το ποσοστό αυτό περιορίζεται σε 15% σε όσες έχουν από 11 μέχρι 50 εργαζόμενους και σε μόλις 2% σε όσες έχουν πάνω από 50 εργαζόμενους.</a:t>
            </a:r>
            <a:endParaRPr lang="el-GR" sz="1000" i="1" dirty="0"/>
          </a:p>
        </p:txBody>
      </p:sp>
      <p:sp>
        <p:nvSpPr>
          <p:cNvPr id="12" name="TextBox 6"/>
          <p:cNvSpPr txBox="1">
            <a:spLocks noChangeArrowheads="1"/>
          </p:cNvSpPr>
          <p:nvPr/>
        </p:nvSpPr>
        <p:spPr bwMode="auto">
          <a:xfrm>
            <a:off x="1980058" y="1646679"/>
            <a:ext cx="7056438" cy="276999"/>
          </a:xfrm>
          <a:prstGeom prst="rect">
            <a:avLst/>
          </a:prstGeom>
          <a:noFill/>
          <a:ln w="9525">
            <a:noFill/>
            <a:miter lim="800000"/>
            <a:headEnd/>
            <a:tailEnd/>
          </a:ln>
        </p:spPr>
        <p:txBody>
          <a:bodyPr>
            <a:spAutoFit/>
          </a:bodyPr>
          <a:lstStyle/>
          <a:p>
            <a:pPr lvl="0" algn="ctr"/>
            <a:r>
              <a:rPr lang="en-US" sz="1200" b="1" dirty="0" smtClean="0">
                <a:solidFill>
                  <a:srgbClr val="000000"/>
                </a:solidFill>
                <a:latin typeface="Open Sans"/>
              </a:rPr>
              <a:t>“</a:t>
            </a:r>
            <a:r>
              <a:rPr lang="en-US" sz="1200" b="1" dirty="0" err="1" smtClean="0">
                <a:solidFill>
                  <a:srgbClr val="000000"/>
                </a:solidFill>
                <a:latin typeface="Calibri (MS) Bold"/>
                <a:ea typeface="Calibri (MS) Bold"/>
                <a:cs typeface="Calibri (MS) Bold"/>
                <a:sym typeface="Calibri (MS) Bold"/>
              </a:rPr>
              <a:t>Τι</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είδους</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επενδύσεις</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πραγματοποίησε</a:t>
            </a:r>
            <a:r>
              <a:rPr lang="en-US" sz="1200" b="1" dirty="0" smtClean="0">
                <a:solidFill>
                  <a:srgbClr val="000000"/>
                </a:solidFill>
                <a:latin typeface="Calibri (MS) Bold"/>
                <a:ea typeface="Calibri (MS) Bold"/>
                <a:cs typeface="Calibri (MS) Bold"/>
                <a:sym typeface="Calibri (MS) Bold"/>
              </a:rPr>
              <a:t> η </a:t>
            </a:r>
            <a:r>
              <a:rPr lang="en-US" sz="1200" b="1" dirty="0" err="1" smtClean="0">
                <a:solidFill>
                  <a:srgbClr val="000000"/>
                </a:solidFill>
                <a:latin typeface="Calibri (MS) Bold"/>
                <a:ea typeface="Calibri (MS) Bold"/>
                <a:cs typeface="Calibri (MS) Bold"/>
                <a:sym typeface="Calibri (MS) Bold"/>
              </a:rPr>
              <a:t>επιχείρησή</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σας</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τα</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τελευταία</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δυο</a:t>
            </a:r>
            <a:r>
              <a:rPr lang="en-US" sz="1200" b="1" dirty="0" smtClean="0">
                <a:solidFill>
                  <a:srgbClr val="000000"/>
                </a:solidFill>
                <a:latin typeface="Calibri (MS) Bold"/>
                <a:ea typeface="Calibri (MS) Bold"/>
                <a:cs typeface="Calibri (MS) Bold"/>
                <a:sym typeface="Calibri (MS) Bold"/>
              </a:rPr>
              <a:t> (2) </a:t>
            </a:r>
            <a:r>
              <a:rPr lang="en-US" sz="1200" b="1" dirty="0" err="1" smtClean="0">
                <a:solidFill>
                  <a:srgbClr val="000000"/>
                </a:solidFill>
                <a:latin typeface="Calibri (MS) Bold"/>
                <a:ea typeface="Calibri (MS) Bold"/>
                <a:cs typeface="Calibri (MS) Bold"/>
                <a:sym typeface="Calibri (MS) Bold"/>
              </a:rPr>
              <a:t>χρόνια</a:t>
            </a:r>
            <a:r>
              <a:rPr lang="en-US" sz="1200" b="1" dirty="0" smtClean="0">
                <a:solidFill>
                  <a:srgbClr val="000000"/>
                </a:solidFill>
                <a:latin typeface="Calibri (MS) Bold"/>
                <a:ea typeface="Calibri (MS) Bold"/>
                <a:cs typeface="Calibri (MS) Bold"/>
                <a:sym typeface="Calibri (MS) Bold"/>
              </a:rPr>
              <a:t>;”</a:t>
            </a:r>
            <a:endParaRPr lang="en-US" sz="1200" b="1" dirty="0" smtClean="0">
              <a:solidFill>
                <a:srgbClr val="000000"/>
              </a:solidFill>
              <a:latin typeface="Calibri (MS) Bold"/>
              <a:ea typeface="Calibri (MS) Bold"/>
              <a:cs typeface="Calibri (MS) Bold"/>
              <a:sym typeface="Calibri (MS) Bold"/>
            </a:endParaRPr>
          </a:p>
        </p:txBody>
      </p:sp>
      <p:sp>
        <p:nvSpPr>
          <p:cNvPr id="17" name="16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ΣΒΕ ΓΙΑ ΤΙΣ ΕΠΕΝΔΥΣΕΙΣ ΣΤΗΝ</a:t>
            </a:r>
          </a:p>
          <a:p>
            <a:pPr algn="ctr"/>
            <a:r>
              <a:rPr lang="el-GR" sz="800" kern="0" dirty="0" smtClean="0">
                <a:solidFill>
                  <a:srgbClr val="002060"/>
                </a:solidFill>
              </a:rPr>
              <a:t>ΜΕΤΑΠΟΙΗΣΗΣ 2025</a:t>
            </a:r>
            <a:endParaRPr lang="el-GR" sz="800" kern="0" dirty="0" smtClean="0">
              <a:solidFill>
                <a:srgbClr val="002060"/>
              </a:solidFill>
            </a:endParaRPr>
          </a:p>
        </p:txBody>
      </p:sp>
      <p:graphicFrame>
        <p:nvGraphicFramePr>
          <p:cNvPr id="24" name="Q7 - Τι είδους επενδύσεις πραγματοποίησε η επιχείρησή σας τα τελευταία δυο (2) χρόνια; (επιλέξτε όσα ισχύουν) by Q4 - Αριθμός εργαζομένων επιχείρησης: (μία επιλογή)" descr="7b57e002-4721-4c80-bb79-1489d3f2ba0d Q7 - Τι είδους επενδύσεις πραγματοποίησε η επιχείρησή σας τα τελευταία δυο (2) χρόνια; (επιλέξτε όσα ισχύουν) by Q4 - Αριθμός εργαζομένων επιχείρησης: (μία επιλογή) Column Spans Count: 0 Row Spans Count: 0 Stats Count: 0 Right Statistics Count: 0 Below Statistics Count: 0"/>
          <p:cNvGraphicFramePr>
            <a:graphicFrameLocks/>
          </p:cNvGraphicFramePr>
          <p:nvPr>
            <p:extLst>
              <p:ext uri="{D42A27DB-BD31-4B8C-83A1-F6EECF244321}">
                <p14:modId xmlns="" xmlns:p14="http://schemas.microsoft.com/office/powerpoint/2010/main" val="3393633810"/>
              </p:ext>
            </p:extLst>
          </p:nvPr>
        </p:nvGraphicFramePr>
        <p:xfrm>
          <a:off x="2843808" y="1995686"/>
          <a:ext cx="4983162" cy="2467320"/>
        </p:xfrm>
        <a:graphic>
          <a:graphicData uri="http://schemas.openxmlformats.org/drawingml/2006/table">
            <a:tbl>
              <a:tblPr firstRow="1" firstCol="1" bandRow="1">
                <a:tableStyleId>{5C22544A-7EE6-4342-B048-85BDC9FD1C3A}</a:tableStyleId>
              </a:tblPr>
              <a:tblGrid>
                <a:gridCol w="3505200">
                  <a:extLst>
                    <a:ext uri="{9D8B030D-6E8A-4147-A177-3AD203B41FA5}">
                      <a16:colId xmlns="" xmlns:a16="http://schemas.microsoft.com/office/drawing/2014/main" val="20000"/>
                    </a:ext>
                  </a:extLst>
                </a:gridCol>
                <a:gridCol w="339725">
                  <a:extLst>
                    <a:ext uri="{9D8B030D-6E8A-4147-A177-3AD203B41FA5}">
                      <a16:colId xmlns="" xmlns:a16="http://schemas.microsoft.com/office/drawing/2014/main" val="20001"/>
                    </a:ext>
                  </a:extLst>
                </a:gridCol>
                <a:gridCol w="396875">
                  <a:extLst>
                    <a:ext uri="{9D8B030D-6E8A-4147-A177-3AD203B41FA5}">
                      <a16:colId xmlns="" xmlns:a16="http://schemas.microsoft.com/office/drawing/2014/main" val="20002"/>
                    </a:ext>
                  </a:extLst>
                </a:gridCol>
                <a:gridCol w="258762">
                  <a:extLst>
                    <a:ext uri="{9D8B030D-6E8A-4147-A177-3AD203B41FA5}">
                      <a16:colId xmlns="" xmlns:a16="http://schemas.microsoft.com/office/drawing/2014/main" val="20003"/>
                    </a:ext>
                  </a:extLst>
                </a:gridCol>
                <a:gridCol w="482600">
                  <a:extLst>
                    <a:ext uri="{9D8B030D-6E8A-4147-A177-3AD203B41FA5}">
                      <a16:colId xmlns="" xmlns:a16="http://schemas.microsoft.com/office/drawing/2014/main" val="20004"/>
                    </a:ext>
                  </a:extLst>
                </a:gridCol>
              </a:tblGrid>
              <a:tr h="202748">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1 – 10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11 – 50</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51+</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16:rowId xmlns="" xmlns:a16="http://schemas.microsoft.com/office/drawing/2014/main" val="10000"/>
                  </a:ext>
                </a:extLst>
              </a:tr>
              <a:tr h="198539">
                <a:tc>
                  <a:txBody>
                    <a:bodyPr/>
                    <a:lstStyle/>
                    <a:p>
                      <a:pPr marL="0" lvl="0" indent="0" algn="ctr">
                        <a:buNone/>
                      </a:pPr>
                      <a:r>
                        <a:rPr sz="800" b="1" i="0" u="none" strike="noStrike" dirty="0">
                          <a:solidFill>
                            <a:srgbClr val="000000"/>
                          </a:solidFill>
                          <a:latin typeface="Open Sans"/>
                        </a:rPr>
                        <a:t>Αγορά μηχανολογικού και λοιπού εξοπλισμού</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41%</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69%</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91%</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53%</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1"/>
                  </a:ext>
                </a:extLst>
              </a:tr>
              <a:tr h="194196">
                <a:tc>
                  <a:txBody>
                    <a:bodyPr/>
                    <a:lstStyle/>
                    <a:p>
                      <a:pPr marL="0" lvl="0" indent="0" algn="ctr">
                        <a:buNone/>
                      </a:pPr>
                      <a:r>
                        <a:rPr sz="800" b="1" i="0" u="none" strike="noStrike" dirty="0">
                          <a:solidFill>
                            <a:srgbClr val="000000"/>
                          </a:solidFill>
                          <a:latin typeface="Open Sans"/>
                        </a:rPr>
                        <a:t>Αγορά λογισμικού</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19%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67%</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27%</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2"/>
                  </a:ext>
                </a:extLst>
              </a:tr>
              <a:tr h="194196">
                <a:tc>
                  <a:txBody>
                    <a:bodyPr/>
                    <a:lstStyle/>
                    <a:p>
                      <a:pPr marL="0" lvl="0" indent="0" algn="ctr">
                        <a:buNone/>
                      </a:pPr>
                      <a:r>
                        <a:rPr sz="800" b="1" i="0" u="none" strike="noStrike" dirty="0">
                          <a:solidFill>
                            <a:srgbClr val="000000"/>
                          </a:solidFill>
                          <a:latin typeface="Open Sans"/>
                        </a:rPr>
                        <a:t>Εκπαίδευση και κατάρτιση του προσωπικού</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9%</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61%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17%</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3"/>
                  </a:ext>
                </a:extLst>
              </a:tr>
              <a:tr h="194196">
                <a:tc>
                  <a:txBody>
                    <a:bodyPr/>
                    <a:lstStyle/>
                    <a:p>
                      <a:pPr marL="0" lvl="0" indent="0" algn="ctr">
                        <a:buNone/>
                      </a:pPr>
                      <a:r>
                        <a:rPr sz="800" b="1" i="0" u="none" strike="noStrike" dirty="0">
                          <a:solidFill>
                            <a:srgbClr val="000000"/>
                          </a:solidFill>
                          <a:latin typeface="Open Sans"/>
                        </a:rPr>
                        <a:t>Έρευνα και ανάπτυξη για τη δημιουργία νέων προϊόντων</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63%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15%</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4"/>
                  </a:ext>
                </a:extLst>
              </a:tr>
              <a:tr h="194196">
                <a:tc>
                  <a:txBody>
                    <a:bodyPr/>
                    <a:lstStyle/>
                    <a:p>
                      <a:pPr marL="0" lvl="0" indent="0" algn="ctr">
                        <a:buNone/>
                      </a:pPr>
                      <a:r>
                        <a:rPr sz="800" b="1" i="0" u="none" strike="noStrike" dirty="0">
                          <a:solidFill>
                            <a:srgbClr val="000000"/>
                          </a:solidFill>
                          <a:latin typeface="Open Sans"/>
                        </a:rPr>
                        <a:t>Έρευνα και ανάπτυξη για τη βελτίωση υπαρχόντων προϊόντων</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23%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55%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16%</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5"/>
                  </a:ext>
                </a:extLst>
              </a:tr>
              <a:tr h="194196">
                <a:tc>
                  <a:txBody>
                    <a:bodyPr/>
                    <a:lstStyle/>
                    <a:p>
                      <a:pPr marL="0" lvl="0" indent="0" algn="ctr">
                        <a:buNone/>
                      </a:pPr>
                      <a:r>
                        <a:rPr sz="800" b="1" i="0" u="none" strike="noStrike" dirty="0">
                          <a:solidFill>
                            <a:srgbClr val="000000"/>
                          </a:solidFill>
                          <a:latin typeface="Open Sans"/>
                        </a:rPr>
                        <a:t>Οργάνωση και αναδιοργάνωση της επιχείρησης</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14%</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36%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11%</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6"/>
                  </a:ext>
                </a:extLst>
              </a:tr>
              <a:tr h="318269">
                <a:tc>
                  <a:txBody>
                    <a:bodyPr/>
                    <a:lstStyle/>
                    <a:p>
                      <a:pPr marL="0" lvl="0" indent="0" algn="ctr">
                        <a:buNone/>
                      </a:pPr>
                      <a:r>
                        <a:rPr sz="800" b="1" i="0" u="none" strike="noStrike" dirty="0">
                          <a:solidFill>
                            <a:srgbClr val="000000"/>
                          </a:solidFill>
                          <a:latin typeface="Open Sans"/>
                        </a:rPr>
                        <a:t>Αγορά οικοπέδου για τη δημιουργία νέων εγκαταστάσεων κάθε είδους</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15%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33%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9%</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7"/>
                  </a:ext>
                </a:extLst>
              </a:tr>
              <a:tr h="194196">
                <a:tc>
                  <a:txBody>
                    <a:bodyPr/>
                    <a:lstStyle/>
                    <a:p>
                      <a:pPr marL="0" lvl="0" indent="0" algn="ctr">
                        <a:buNone/>
                      </a:pPr>
                      <a:r>
                        <a:rPr sz="800" b="1" i="0" u="none" strike="noStrike" dirty="0">
                          <a:solidFill>
                            <a:srgbClr val="000000"/>
                          </a:solidFill>
                          <a:latin typeface="Open Sans"/>
                        </a:rPr>
                        <a:t>Δημιουργία νέων βιομηχανοστασίων</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5%</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33%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8%</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8"/>
                  </a:ext>
                </a:extLst>
              </a:tr>
              <a:tr h="194196">
                <a:tc>
                  <a:txBody>
                    <a:bodyPr/>
                    <a:lstStyle/>
                    <a:p>
                      <a:pPr marL="0" lvl="0" indent="0" algn="ctr">
                        <a:buNone/>
                      </a:pPr>
                      <a:r>
                        <a:rPr sz="800" b="1" i="0" u="none" strike="noStrike" dirty="0">
                          <a:solidFill>
                            <a:srgbClr val="000000"/>
                          </a:solidFill>
                          <a:latin typeface="Open Sans"/>
                        </a:rPr>
                        <a:t>Άλλου είδους (διευκρινίστε)</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3%</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9"/>
                  </a:ext>
                </a:extLst>
              </a:tr>
              <a:tr h="194196">
                <a:tc>
                  <a:txBody>
                    <a:bodyPr/>
                    <a:lstStyle/>
                    <a:p>
                      <a:pPr marL="0" lvl="0" indent="0" algn="ctr">
                        <a:buNone/>
                      </a:pPr>
                      <a:r>
                        <a:rPr sz="8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10"/>
                  </a:ext>
                </a:extLst>
              </a:tr>
              <a:tr h="194196">
                <a:tc>
                  <a:txBody>
                    <a:bodyPr/>
                    <a:lstStyle/>
                    <a:p>
                      <a:pPr marL="0" lvl="0" indent="0" algn="ctr">
                        <a:buNone/>
                      </a:pPr>
                      <a:r>
                        <a:rPr sz="800" b="1" i="0" u="none" strike="noStrike" dirty="0">
                          <a:solidFill>
                            <a:srgbClr val="000000"/>
                          </a:solidFill>
                          <a:latin typeface="Open Sans"/>
                        </a:rPr>
                        <a:t>Δεν έχουμε πραγματοποιήσει επένδυση</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48%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15%</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36%</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11"/>
                  </a:ext>
                </a:extLst>
              </a:tr>
            </a:tbl>
          </a:graphicData>
        </a:graphic>
      </p:graphicFrame>
      <p:sp>
        <p:nvSpPr>
          <p:cNvPr id="25" name="24 - Ορθογώνιο"/>
          <p:cNvSpPr/>
          <p:nvPr/>
        </p:nvSpPr>
        <p:spPr>
          <a:xfrm>
            <a:off x="6327956" y="4250056"/>
            <a:ext cx="108012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26" name="25 - Ευθεία γραμμή σύνδεσης"/>
          <p:cNvCxnSpPr/>
          <p:nvPr/>
        </p:nvCxnSpPr>
        <p:spPr>
          <a:xfrm>
            <a:off x="6689728" y="1995686"/>
            <a:ext cx="13016" cy="252028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76200"/>
            <a:ext cx="8138864" cy="1047750"/>
          </a:xfrm>
        </p:spPr>
        <p:txBody>
          <a:bodyPr anchor="b">
            <a:noAutofit/>
          </a:bodyPr>
          <a:lstStyle>
            <a:extLst/>
          </a:lstStyle>
          <a:p>
            <a:r>
              <a:rPr lang="en-US" sz="3400" dirty="0" smtClean="0"/>
              <a:t>SIZE MATTERS – </a:t>
            </a:r>
            <a:r>
              <a:rPr lang="el-GR" sz="3400" dirty="0" smtClean="0"/>
              <a:t>ΕΠΕΝΔΥΣΕΙΣ</a:t>
            </a:r>
            <a:r>
              <a:rPr lang="el-GR" sz="3400" dirty="0" smtClean="0"/>
              <a:t>*</a:t>
            </a:r>
            <a:endParaRPr lang="el-GR" sz="3400" dirty="0"/>
          </a:p>
        </p:txBody>
      </p:sp>
      <p:sp>
        <p:nvSpPr>
          <p:cNvPr id="3" name="Rectangle 2"/>
          <p:cNvSpPr>
            <a:spLocks noGrp="1"/>
          </p:cNvSpPr>
          <p:nvPr>
            <p:ph type="body" idx="1"/>
          </p:nvPr>
        </p:nvSpPr>
        <p:spPr>
          <a:xfrm>
            <a:off x="179512" y="1707654"/>
            <a:ext cx="1800200" cy="2592288"/>
          </a:xfrm>
        </p:spPr>
        <p:txBody>
          <a:bodyPr>
            <a:noAutofit/>
          </a:bodyPr>
          <a:lstStyle>
            <a:extLst/>
          </a:lstStyle>
          <a:p>
            <a:r>
              <a:rPr lang="el-GR" sz="1000" i="1" dirty="0" smtClean="0"/>
              <a:t>Επίσης, οι μισές περίπου μικρές επιχειρήσεις με λιγότερο από 1 εκατομμύριο ευρώ ετήσιο κύκλο εργασιών δεν πραγματοποίησαν επενδύσεις τα τελευταία δύο χρόνια, στον αντίποδα το ποσοστό αυτό περιορίζεται σε 11% σε όσες έχουν από 3 μέχρι 10 εκατομμύρια ευρώ ετήσιο τζίρο και σε μόλις 2% σε όσες έχουν ετήσιο κύκλο εργασιών που ξεπερνάει τα 10 εκατομμύρια ευρώ. </a:t>
            </a:r>
            <a:endParaRPr lang="el-GR" sz="1000" i="1" dirty="0"/>
          </a:p>
        </p:txBody>
      </p:sp>
      <p:sp>
        <p:nvSpPr>
          <p:cNvPr id="12" name="TextBox 6"/>
          <p:cNvSpPr txBox="1">
            <a:spLocks noChangeArrowheads="1"/>
          </p:cNvSpPr>
          <p:nvPr/>
        </p:nvSpPr>
        <p:spPr bwMode="auto">
          <a:xfrm>
            <a:off x="1980058" y="1646679"/>
            <a:ext cx="7056438" cy="276999"/>
          </a:xfrm>
          <a:prstGeom prst="rect">
            <a:avLst/>
          </a:prstGeom>
          <a:noFill/>
          <a:ln w="9525">
            <a:noFill/>
            <a:miter lim="800000"/>
            <a:headEnd/>
            <a:tailEnd/>
          </a:ln>
        </p:spPr>
        <p:txBody>
          <a:bodyPr>
            <a:spAutoFit/>
          </a:bodyPr>
          <a:lstStyle/>
          <a:p>
            <a:pPr lvl="0" algn="ctr"/>
            <a:r>
              <a:rPr lang="en-US" sz="1200" b="1" dirty="0" smtClean="0">
                <a:solidFill>
                  <a:srgbClr val="000000"/>
                </a:solidFill>
                <a:latin typeface="Open Sans"/>
              </a:rPr>
              <a:t>“</a:t>
            </a:r>
            <a:r>
              <a:rPr lang="en-US" sz="1200" b="1" dirty="0" err="1" smtClean="0">
                <a:solidFill>
                  <a:srgbClr val="000000"/>
                </a:solidFill>
                <a:latin typeface="Calibri (MS) Bold"/>
                <a:ea typeface="Calibri (MS) Bold"/>
                <a:cs typeface="Calibri (MS) Bold"/>
                <a:sym typeface="Calibri (MS) Bold"/>
              </a:rPr>
              <a:t>Τι</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είδους</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επενδύσεις</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πραγματοποίησε</a:t>
            </a:r>
            <a:r>
              <a:rPr lang="en-US" sz="1200" b="1" dirty="0" smtClean="0">
                <a:solidFill>
                  <a:srgbClr val="000000"/>
                </a:solidFill>
                <a:latin typeface="Calibri (MS) Bold"/>
                <a:ea typeface="Calibri (MS) Bold"/>
                <a:cs typeface="Calibri (MS) Bold"/>
                <a:sym typeface="Calibri (MS) Bold"/>
              </a:rPr>
              <a:t> η </a:t>
            </a:r>
            <a:r>
              <a:rPr lang="en-US" sz="1200" b="1" dirty="0" err="1" smtClean="0">
                <a:solidFill>
                  <a:srgbClr val="000000"/>
                </a:solidFill>
                <a:latin typeface="Calibri (MS) Bold"/>
                <a:ea typeface="Calibri (MS) Bold"/>
                <a:cs typeface="Calibri (MS) Bold"/>
                <a:sym typeface="Calibri (MS) Bold"/>
              </a:rPr>
              <a:t>επιχείρησή</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σας</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τα</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τελευταία</a:t>
            </a:r>
            <a:r>
              <a:rPr lang="en-US" sz="1200" b="1" dirty="0" smtClean="0">
                <a:solidFill>
                  <a:srgbClr val="000000"/>
                </a:solidFill>
                <a:latin typeface="Calibri (MS) Bold"/>
                <a:ea typeface="Calibri (MS) Bold"/>
                <a:cs typeface="Calibri (MS) Bold"/>
                <a:sym typeface="Calibri (MS) Bold"/>
              </a:rPr>
              <a:t> </a:t>
            </a:r>
            <a:r>
              <a:rPr lang="en-US" sz="1200" b="1" dirty="0" err="1" smtClean="0">
                <a:solidFill>
                  <a:srgbClr val="000000"/>
                </a:solidFill>
                <a:latin typeface="Calibri (MS) Bold"/>
                <a:ea typeface="Calibri (MS) Bold"/>
                <a:cs typeface="Calibri (MS) Bold"/>
                <a:sym typeface="Calibri (MS) Bold"/>
              </a:rPr>
              <a:t>δυο</a:t>
            </a:r>
            <a:r>
              <a:rPr lang="en-US" sz="1200" b="1" dirty="0" smtClean="0">
                <a:solidFill>
                  <a:srgbClr val="000000"/>
                </a:solidFill>
                <a:latin typeface="Calibri (MS) Bold"/>
                <a:ea typeface="Calibri (MS) Bold"/>
                <a:cs typeface="Calibri (MS) Bold"/>
                <a:sym typeface="Calibri (MS) Bold"/>
              </a:rPr>
              <a:t> (2) </a:t>
            </a:r>
            <a:r>
              <a:rPr lang="en-US" sz="1200" b="1" dirty="0" err="1" smtClean="0">
                <a:solidFill>
                  <a:srgbClr val="000000"/>
                </a:solidFill>
                <a:latin typeface="Calibri (MS) Bold"/>
                <a:ea typeface="Calibri (MS) Bold"/>
                <a:cs typeface="Calibri (MS) Bold"/>
                <a:sym typeface="Calibri (MS) Bold"/>
              </a:rPr>
              <a:t>χρόνια</a:t>
            </a:r>
            <a:r>
              <a:rPr lang="en-US" sz="1200" b="1" dirty="0" smtClean="0">
                <a:solidFill>
                  <a:srgbClr val="000000"/>
                </a:solidFill>
                <a:latin typeface="Calibri (MS) Bold"/>
                <a:ea typeface="Calibri (MS) Bold"/>
                <a:cs typeface="Calibri (MS) Bold"/>
                <a:sym typeface="Calibri (MS) Bold"/>
              </a:rPr>
              <a:t>;”</a:t>
            </a:r>
            <a:endParaRPr lang="en-US" sz="1200" b="1" dirty="0" smtClean="0">
              <a:solidFill>
                <a:srgbClr val="000000"/>
              </a:solidFill>
              <a:latin typeface="Calibri (MS) Bold"/>
              <a:ea typeface="Calibri (MS) Bold"/>
              <a:cs typeface="Calibri (MS) Bold"/>
              <a:sym typeface="Calibri (MS) Bold"/>
            </a:endParaRPr>
          </a:p>
        </p:txBody>
      </p:sp>
      <p:sp>
        <p:nvSpPr>
          <p:cNvPr id="17" name="16 - Ορθογώνιο"/>
          <p:cNvSpPr/>
          <p:nvPr/>
        </p:nvSpPr>
        <p:spPr>
          <a:xfrm>
            <a:off x="35496" y="4659982"/>
            <a:ext cx="1872208" cy="338554"/>
          </a:xfrm>
          <a:prstGeom prst="rect">
            <a:avLst/>
          </a:prstGeom>
        </p:spPr>
        <p:txBody>
          <a:bodyPr wrap="square">
            <a:spAutoFit/>
          </a:bodyPr>
          <a:lstStyle/>
          <a:p>
            <a:pPr algn="ctr"/>
            <a:r>
              <a:rPr lang="el-GR" sz="800" kern="0" dirty="0" smtClean="0">
                <a:solidFill>
                  <a:srgbClr val="002060"/>
                </a:solidFill>
              </a:rPr>
              <a:t>*ΕΡΕΥΝΑ ΣΒΕ ΓΙΑ ΤΙΣ ΕΠΕΝΔΥΣΕΙΣ ΣΤΗΝ</a:t>
            </a:r>
          </a:p>
          <a:p>
            <a:pPr algn="ctr"/>
            <a:r>
              <a:rPr lang="el-GR" sz="800" kern="0" dirty="0" smtClean="0">
                <a:solidFill>
                  <a:srgbClr val="002060"/>
                </a:solidFill>
              </a:rPr>
              <a:t>ΜΕΤΑΠΟΙΗΣΗΣ 2025</a:t>
            </a:r>
            <a:endParaRPr lang="el-GR" sz="800" kern="0" dirty="0" smtClean="0">
              <a:solidFill>
                <a:srgbClr val="002060"/>
              </a:solidFill>
            </a:endParaRPr>
          </a:p>
        </p:txBody>
      </p:sp>
      <p:sp>
        <p:nvSpPr>
          <p:cNvPr id="25" name="24 - Ορθογώνιο"/>
          <p:cNvSpPr/>
          <p:nvPr/>
        </p:nvSpPr>
        <p:spPr>
          <a:xfrm>
            <a:off x="6327956" y="4250056"/>
            <a:ext cx="108012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8" name="Q7 - Τι είδους επενδύσεις πραγματοποίησε η επιχείρησή σας τα τελευταία δυο (2) χρόνια; (επιλέξτε όσα ισχύουν) by Q5 - Κύκλος εργασιών το 2024: (μία επιλογή)" descr="ffb2d3ba-ddc8-495d-bfe1-9e0eac803f63 Q7 - Τι είδους επενδύσεις πραγματοποίησε η επιχείρησή σας τα τελευταία δυο (2) χρόνια; (επιλέξτε όσα ισχύουν) by Q5 - Κύκλος εργασιών το 2024: (μία επιλογή) Column Spans Count: 0 Row Spans Count: 0 Stats Count: 0 Right Statistics Count: 0 Below Statistics Count: 0"/>
          <p:cNvGraphicFramePr>
            <a:graphicFrameLocks/>
          </p:cNvGraphicFramePr>
          <p:nvPr>
            <p:extLst>
              <p:ext uri="{D42A27DB-BD31-4B8C-83A1-F6EECF244321}">
                <p14:modId xmlns="" xmlns:p14="http://schemas.microsoft.com/office/powerpoint/2010/main" val="3110117835"/>
              </p:ext>
            </p:extLst>
          </p:nvPr>
        </p:nvGraphicFramePr>
        <p:xfrm>
          <a:off x="2195736" y="1923678"/>
          <a:ext cx="6659405" cy="2592603"/>
        </p:xfrm>
        <a:graphic>
          <a:graphicData uri="http://schemas.openxmlformats.org/drawingml/2006/table">
            <a:tbl>
              <a:tblPr firstRow="1" firstCol="1" bandRow="1">
                <a:tableStyleId>{5C22544A-7EE6-4342-B048-85BDC9FD1C3A}</a:tableStyleId>
              </a:tblPr>
              <a:tblGrid>
                <a:gridCol w="2953849">
                  <a:extLst>
                    <a:ext uri="{9D8B030D-6E8A-4147-A177-3AD203B41FA5}">
                      <a16:colId xmlns="" xmlns:a16="http://schemas.microsoft.com/office/drawing/2014/main" val="20000"/>
                    </a:ext>
                  </a:extLst>
                </a:gridCol>
                <a:gridCol w="466890">
                  <a:extLst>
                    <a:ext uri="{9D8B030D-6E8A-4147-A177-3AD203B41FA5}">
                      <a16:colId xmlns="" xmlns:a16="http://schemas.microsoft.com/office/drawing/2014/main" val="20001"/>
                    </a:ext>
                  </a:extLst>
                </a:gridCol>
                <a:gridCol w="642938">
                  <a:extLst>
                    <a:ext uri="{9D8B030D-6E8A-4147-A177-3AD203B41FA5}">
                      <a16:colId xmlns="" xmlns:a16="http://schemas.microsoft.com/office/drawing/2014/main" val="20002"/>
                    </a:ext>
                  </a:extLst>
                </a:gridCol>
                <a:gridCol w="700088">
                  <a:extLst>
                    <a:ext uri="{9D8B030D-6E8A-4147-A177-3AD203B41FA5}">
                      <a16:colId xmlns="" xmlns:a16="http://schemas.microsoft.com/office/drawing/2014/main" val="20003"/>
                    </a:ext>
                  </a:extLst>
                </a:gridCol>
                <a:gridCol w="552450">
                  <a:extLst>
                    <a:ext uri="{9D8B030D-6E8A-4147-A177-3AD203B41FA5}">
                      <a16:colId xmlns="" xmlns:a16="http://schemas.microsoft.com/office/drawing/2014/main" val="20004"/>
                    </a:ext>
                  </a:extLst>
                </a:gridCol>
                <a:gridCol w="1343190">
                  <a:extLst>
                    <a:ext uri="{9D8B030D-6E8A-4147-A177-3AD203B41FA5}">
                      <a16:colId xmlns="" xmlns:a16="http://schemas.microsoft.com/office/drawing/2014/main" val="20005"/>
                    </a:ext>
                  </a:extLst>
                </a:gridCol>
              </a:tblGrid>
              <a:tr h="289874">
                <a:tc>
                  <a:txBody>
                    <a:bodyPr/>
                    <a:lstStyle/>
                    <a:p>
                      <a:pPr marL="0" lvl="0" indent="0" algn="ctr">
                        <a:buNone/>
                      </a:pPr>
                      <a:endParaRPr sz="800" b="1" i="0" u="none" strike="noStrike" dirty="0">
                        <a:solidFill>
                          <a:srgbClr val="000000"/>
                        </a:solidFill>
                        <a:latin typeface="Open Sans"/>
                      </a:endParaRP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&lt; 1 εκατ.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1 εκατ. € - 3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εκατ</a:t>
                      </a:r>
                      <a:r>
                        <a:rPr sz="800" b="1" i="0" u="none" strike="noStrike" dirty="0">
                          <a:solidFill>
                            <a:srgbClr val="000000"/>
                          </a:solidFill>
                          <a:latin typeface="Open Sans"/>
                        </a:rPr>
                        <a:t>.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3 εκατ. € - 10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εκατ</a:t>
                      </a:r>
                      <a:r>
                        <a:rPr sz="800" b="1" i="0" u="none" strike="noStrike" dirty="0">
                          <a:solidFill>
                            <a:srgbClr val="000000"/>
                          </a:solidFill>
                          <a:latin typeface="Open Sans"/>
                        </a:rPr>
                        <a:t>. €</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10 εκατ. € </a:t>
                      </a:r>
                      <a:endParaRPr sz="800" b="1" i="0" u="none" strike="noStrike" dirty="0" smtClean="0">
                        <a:solidFill>
                          <a:srgbClr val="000000"/>
                        </a:solidFill>
                        <a:latin typeface="Open Sans"/>
                      </a:endParaRPr>
                    </a:p>
                    <a:p>
                      <a:pPr marL="0" lvl="0" indent="0" algn="ctr">
                        <a:buNone/>
                      </a:pPr>
                      <a:r>
                        <a:rPr sz="800" b="1" i="0" u="none" strike="noStrike" dirty="0" err="1" smtClean="0">
                          <a:solidFill>
                            <a:srgbClr val="000000"/>
                          </a:solidFill>
                          <a:latin typeface="Open Sans"/>
                        </a:rPr>
                        <a:t>και</a:t>
                      </a:r>
                      <a:r>
                        <a:rPr sz="800" b="1" i="0" u="none" strike="noStrike" dirty="0" smtClean="0">
                          <a:solidFill>
                            <a:srgbClr val="000000"/>
                          </a:solidFill>
                          <a:latin typeface="Open Sans"/>
                        </a:rPr>
                        <a:t> </a:t>
                      </a:r>
                      <a:r>
                        <a:rPr sz="800" b="1" i="0" u="none" strike="noStrike" dirty="0">
                          <a:solidFill>
                            <a:srgbClr val="000000"/>
                          </a:solidFill>
                          <a:latin typeface="Open Sans"/>
                        </a:rPr>
                        <a:t>άνω*</a:t>
                      </a:r>
                    </a:p>
                  </a:txBody>
                  <a:tcPr marL="12700" marR="12700" marT="27609" marB="27609" anchor="ctr">
                    <a:lnL>
                      <a:noFill/>
                    </a:lnL>
                    <a:lnR>
                      <a:noFill/>
                    </a:lnR>
                    <a:lnT w="12700">
                      <a:solidFill>
                        <a:srgbClr val="465FB9"/>
                      </a:solidFill>
                    </a:lnT>
                    <a:lnB w="12700">
                      <a:solidFill>
                        <a:srgbClr val="465FB9"/>
                      </a:solidFill>
                    </a:lnB>
                    <a:solidFill>
                      <a:srgbClr val="FFFFFF"/>
                    </a:solidFill>
                  </a:tcPr>
                </a:tc>
                <a:tc>
                  <a:txBody>
                    <a:bodyPr/>
                    <a:lstStyle/>
                    <a:p>
                      <a:pPr marL="0" lvl="0" indent="0" algn="ctr">
                        <a:buNone/>
                      </a:pPr>
                      <a:r>
                        <a:rPr sz="800" b="1" i="0" u="none" strike="noStrike" dirty="0">
                          <a:solidFill>
                            <a:srgbClr val="000000"/>
                          </a:solidFill>
                          <a:latin typeface="Open Sans"/>
                        </a:rPr>
                        <a:t>ΣΥΝΟΛΟ</a:t>
                      </a:r>
                    </a:p>
                  </a:txBody>
                  <a:tcPr marL="12700" marR="12700" marT="27609" marB="27609" anchor="ctr">
                    <a:lnL>
                      <a:noFill/>
                    </a:lnL>
                    <a:lnR>
                      <a:noFill/>
                    </a:lnR>
                    <a:lnT w="12700">
                      <a:solidFill>
                        <a:srgbClr val="465FB9"/>
                      </a:solidFill>
                    </a:lnT>
                    <a:lnB w="12700">
                      <a:solidFill>
                        <a:srgbClr val="465FB9"/>
                      </a:solidFill>
                    </a:lnB>
                    <a:solidFill>
                      <a:srgbClr val="FFFFFF"/>
                    </a:solidFill>
                  </a:tcPr>
                </a:tc>
                <a:extLst>
                  <a:ext uri="{0D108BD9-81ED-4DB2-BD59-A6C34878D82A}">
                    <a16:rowId xmlns="" xmlns:a16="http://schemas.microsoft.com/office/drawing/2014/main" val="10000"/>
                  </a:ext>
                </a:extLst>
              </a:tr>
              <a:tr h="191198">
                <a:tc>
                  <a:txBody>
                    <a:bodyPr/>
                    <a:lstStyle/>
                    <a:p>
                      <a:pPr marL="0" lvl="0" indent="0" algn="ctr">
                        <a:buNone/>
                      </a:pPr>
                      <a:r>
                        <a:rPr sz="800" b="1" i="0" u="none" strike="noStrike" dirty="0">
                          <a:solidFill>
                            <a:srgbClr val="000000"/>
                          </a:solidFill>
                          <a:latin typeface="Open Sans"/>
                        </a:rPr>
                        <a:t>Αγορά μηχανολογικού και λοιπού εξοπλισμού</a:t>
                      </a:r>
                    </a:p>
                  </a:txBody>
                  <a:tcPr marL="508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FF0000"/>
                          </a:solidFill>
                          <a:latin typeface="Open Sans"/>
                        </a:rPr>
                        <a:t>40%</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00"/>
                          </a:solidFill>
                          <a:latin typeface="Open Sans"/>
                        </a:rPr>
                        <a:t>58%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78%</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0" i="0" u="none" strike="noStrike" dirty="0">
                          <a:solidFill>
                            <a:srgbClr val="0000FF"/>
                          </a:solidFill>
                          <a:latin typeface="Open Sans"/>
                        </a:rPr>
                        <a:t>94%</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tc>
                  <a:txBody>
                    <a:bodyPr/>
                    <a:lstStyle/>
                    <a:p>
                      <a:pPr marL="0" lvl="0" indent="0" algn="ctr">
                        <a:buNone/>
                      </a:pPr>
                      <a:r>
                        <a:rPr sz="800" b="1" i="0" u="none" strike="noStrike" dirty="0">
                          <a:solidFill>
                            <a:srgbClr val="000000"/>
                          </a:solidFill>
                          <a:latin typeface="Open Sans"/>
                        </a:rPr>
                        <a:t>53%</a:t>
                      </a:r>
                    </a:p>
                  </a:txBody>
                  <a:tcPr marL="12700" marR="12700" marT="27609" marB="27609" anchor="ctr">
                    <a:lnL>
                      <a:noFill/>
                    </a:lnL>
                    <a:lnR>
                      <a:noFill/>
                    </a:lnR>
                    <a:lnT w="12700" cap="flat" cmpd="sng" algn="ctr">
                      <a:solidFill>
                        <a:srgbClr val="465FB9"/>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01"/>
                  </a:ext>
                </a:extLst>
              </a:tr>
              <a:tr h="187149">
                <a:tc>
                  <a:txBody>
                    <a:bodyPr/>
                    <a:lstStyle/>
                    <a:p>
                      <a:pPr marL="0" lvl="0" indent="0" algn="ctr">
                        <a:buNone/>
                      </a:pPr>
                      <a:r>
                        <a:rPr sz="800" b="1" i="0" u="none" strike="noStrike" dirty="0">
                          <a:solidFill>
                            <a:srgbClr val="000000"/>
                          </a:solidFill>
                          <a:latin typeface="Open Sans"/>
                        </a:rPr>
                        <a:t>Αγορά λογισμικού</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18%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32%</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63%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27%</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2"/>
                  </a:ext>
                </a:extLst>
              </a:tr>
              <a:tr h="187149">
                <a:tc>
                  <a:txBody>
                    <a:bodyPr/>
                    <a:lstStyle/>
                    <a:p>
                      <a:pPr marL="0" lvl="0" indent="0" algn="ctr">
                        <a:buNone/>
                      </a:pPr>
                      <a:r>
                        <a:rPr sz="800" b="1" i="0" u="none" strike="noStrike" dirty="0">
                          <a:solidFill>
                            <a:srgbClr val="000000"/>
                          </a:solidFill>
                          <a:latin typeface="Open Sans"/>
                        </a:rPr>
                        <a:t>Εκπαίδευση και κατάρτιση του προσωπικού</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28%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61%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17%</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3"/>
                  </a:ext>
                </a:extLst>
              </a:tr>
              <a:tr h="187149">
                <a:tc>
                  <a:txBody>
                    <a:bodyPr/>
                    <a:lstStyle/>
                    <a:p>
                      <a:pPr marL="0" lvl="0" indent="0" algn="ctr">
                        <a:buNone/>
                      </a:pPr>
                      <a:r>
                        <a:rPr sz="800" b="1" i="0" u="none" strike="noStrike" dirty="0">
                          <a:solidFill>
                            <a:srgbClr val="000000"/>
                          </a:solidFill>
                          <a:latin typeface="Open Sans"/>
                        </a:rPr>
                        <a:t>Έρευνα και ανάπτυξη για τη δημιουργία νέων προϊόντων</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17%</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63%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15%</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4"/>
                  </a:ext>
                </a:extLst>
              </a:tr>
              <a:tr h="187149">
                <a:tc>
                  <a:txBody>
                    <a:bodyPr/>
                    <a:lstStyle/>
                    <a:p>
                      <a:pPr marL="0" lvl="0" indent="0" algn="ctr">
                        <a:buNone/>
                      </a:pPr>
                      <a:r>
                        <a:rPr sz="800" b="1" i="0" u="none" strike="noStrike" dirty="0">
                          <a:solidFill>
                            <a:srgbClr val="000000"/>
                          </a:solidFill>
                          <a:latin typeface="Open Sans"/>
                        </a:rPr>
                        <a:t>Έρευνα και ανάπτυξη για τη βελτίωση υπαρχόντων προϊόντων</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27%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50%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16%</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5"/>
                  </a:ext>
                </a:extLst>
              </a:tr>
              <a:tr h="187149">
                <a:tc>
                  <a:txBody>
                    <a:bodyPr/>
                    <a:lstStyle/>
                    <a:p>
                      <a:pPr marL="0" lvl="0" indent="0" algn="ctr">
                        <a:buNone/>
                      </a:pPr>
                      <a:r>
                        <a:rPr sz="800" b="1" i="0" u="none" strike="noStrike" dirty="0">
                          <a:solidFill>
                            <a:srgbClr val="000000"/>
                          </a:solidFill>
                          <a:latin typeface="Open Sans"/>
                        </a:rPr>
                        <a:t>Οργάνωση και αναδιοργάνωση της επιχείρησης</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6%</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19%</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31%</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11%</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6"/>
                  </a:ext>
                </a:extLst>
              </a:tr>
              <a:tr h="306097">
                <a:tc>
                  <a:txBody>
                    <a:bodyPr/>
                    <a:lstStyle/>
                    <a:p>
                      <a:pPr marL="0" lvl="0" indent="0" algn="ctr">
                        <a:buNone/>
                      </a:pPr>
                      <a:r>
                        <a:rPr sz="800" b="1" i="0" u="none" strike="noStrike" dirty="0">
                          <a:solidFill>
                            <a:srgbClr val="000000"/>
                          </a:solidFill>
                          <a:latin typeface="Open Sans"/>
                        </a:rPr>
                        <a:t>Αγορά οικοπέδου για τη δημιουργία νέων εγκαταστάσεων κάθε είδους</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18%</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17%</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32%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9%</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7"/>
                  </a:ext>
                </a:extLst>
              </a:tr>
              <a:tr h="187149">
                <a:tc>
                  <a:txBody>
                    <a:bodyPr/>
                    <a:lstStyle/>
                    <a:p>
                      <a:pPr marL="0" lvl="0" indent="0" algn="ctr">
                        <a:buNone/>
                      </a:pPr>
                      <a:r>
                        <a:rPr sz="800" b="1" i="0" u="none" strike="noStrike" dirty="0">
                          <a:solidFill>
                            <a:srgbClr val="000000"/>
                          </a:solidFill>
                          <a:latin typeface="Open Sans"/>
                        </a:rPr>
                        <a:t>Δημιουργία νέων βιομηχανοστασίων</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FF0000"/>
                          </a:solidFill>
                          <a:latin typeface="Open Sans"/>
                        </a:rPr>
                        <a:t>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13%</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7%</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FF"/>
                          </a:solidFill>
                          <a:latin typeface="Open Sans"/>
                        </a:rPr>
                        <a:t>38%</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8%</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08"/>
                  </a:ext>
                </a:extLst>
              </a:tr>
              <a:tr h="187149">
                <a:tc>
                  <a:txBody>
                    <a:bodyPr/>
                    <a:lstStyle/>
                    <a:p>
                      <a:pPr marL="0" lvl="0" indent="0" algn="ctr">
                        <a:buNone/>
                      </a:pPr>
                      <a:r>
                        <a:rPr sz="800" b="1" i="0" u="none" strike="noStrike" dirty="0">
                          <a:solidFill>
                            <a:srgbClr val="000000"/>
                          </a:solidFill>
                          <a:latin typeface="Open Sans"/>
                        </a:rPr>
                        <a:t>Άλλου είδους (διευκρινίστε)</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1%</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09"/>
                  </a:ext>
                </a:extLst>
              </a:tr>
              <a:tr h="187149">
                <a:tc>
                  <a:txBody>
                    <a:bodyPr/>
                    <a:lstStyle/>
                    <a:p>
                      <a:pPr marL="0" lvl="0" indent="0" algn="ctr">
                        <a:buNone/>
                      </a:pPr>
                      <a:r>
                        <a:rPr sz="800" b="1" i="0" u="none" strike="noStrike" dirty="0">
                          <a:solidFill>
                            <a:srgbClr val="000000"/>
                          </a:solidFill>
                          <a:latin typeface="Open Sans"/>
                        </a:rPr>
                        <a:t>ΔΞ/ΔΑ</a:t>
                      </a:r>
                    </a:p>
                  </a:txBody>
                  <a:tcPr marL="508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0"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tc>
                  <a:txBody>
                    <a:bodyPr/>
                    <a:lstStyle/>
                    <a:p>
                      <a:pPr marL="0" lvl="0" indent="0" algn="ctr">
                        <a:buNone/>
                      </a:pPr>
                      <a:r>
                        <a:rPr sz="800" b="1" i="0" u="none" strike="noStrike" dirty="0">
                          <a:solidFill>
                            <a:srgbClr val="000000"/>
                          </a:solidFill>
                          <a:latin typeface="Open Sans"/>
                        </a:rPr>
                        <a:t>0%</a:t>
                      </a:r>
                    </a:p>
                  </a:txBody>
                  <a:tcPr marL="12700" marR="12700" marT="27609" marB="27609" anchor="ctr">
                    <a:lnL>
                      <a:noFill/>
                    </a:lnL>
                    <a:lnR>
                      <a:noFill/>
                    </a:lnR>
                    <a:lnT>
                      <a:noFill/>
                    </a:lnT>
                    <a:lnB>
                      <a:noFill/>
                    </a:lnB>
                    <a:solidFill>
                      <a:srgbClr val="E8EBF6"/>
                    </a:solidFill>
                  </a:tcPr>
                </a:tc>
                <a:extLst>
                  <a:ext uri="{0D108BD9-81ED-4DB2-BD59-A6C34878D82A}">
                    <a16:rowId xmlns="" xmlns:a16="http://schemas.microsoft.com/office/drawing/2014/main" val="10010"/>
                  </a:ext>
                </a:extLst>
              </a:tr>
              <a:tr h="187149">
                <a:tc>
                  <a:txBody>
                    <a:bodyPr/>
                    <a:lstStyle/>
                    <a:p>
                      <a:pPr marL="0" lvl="0" indent="0" algn="ctr">
                        <a:buNone/>
                      </a:pPr>
                      <a:r>
                        <a:rPr sz="800" b="1" i="0" u="none" strike="noStrike" dirty="0">
                          <a:solidFill>
                            <a:srgbClr val="000000"/>
                          </a:solidFill>
                          <a:latin typeface="Open Sans"/>
                        </a:rPr>
                        <a:t>Δεν έχουμε πραγματοποιήσει επένδυση</a:t>
                      </a:r>
                    </a:p>
                  </a:txBody>
                  <a:tcPr marL="508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FF"/>
                          </a:solidFill>
                          <a:latin typeface="Open Sans"/>
                        </a:rPr>
                        <a:t>49%</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000000"/>
                          </a:solidFill>
                          <a:latin typeface="Open Sans"/>
                        </a:rPr>
                        <a:t>24%</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11%</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0" i="0" u="none" strike="noStrike" dirty="0">
                          <a:solidFill>
                            <a:srgbClr val="FF0000"/>
                          </a:solidFill>
                          <a:latin typeface="Open Sans"/>
                        </a:rPr>
                        <a:t>2%</a:t>
                      </a:r>
                    </a:p>
                  </a:txBody>
                  <a:tcPr marL="12700" marR="12700" marT="27609" marB="27609" anchor="ctr">
                    <a:lnL>
                      <a:noFill/>
                    </a:lnL>
                    <a:lnR>
                      <a:noFill/>
                    </a:lnR>
                    <a:lnT>
                      <a:noFill/>
                    </a:lnT>
                    <a:lnB>
                      <a:noFill/>
                    </a:lnB>
                    <a:solidFill>
                      <a:srgbClr val="FFFFFF"/>
                    </a:solidFill>
                  </a:tcPr>
                </a:tc>
                <a:tc>
                  <a:txBody>
                    <a:bodyPr/>
                    <a:lstStyle/>
                    <a:p>
                      <a:pPr marL="0" lvl="0" indent="0" algn="ctr">
                        <a:buNone/>
                      </a:pPr>
                      <a:r>
                        <a:rPr sz="800" b="1" i="0" u="none" strike="noStrike" dirty="0">
                          <a:solidFill>
                            <a:srgbClr val="000000"/>
                          </a:solidFill>
                          <a:latin typeface="Open Sans"/>
                        </a:rPr>
                        <a:t>36%</a:t>
                      </a:r>
                    </a:p>
                  </a:txBody>
                  <a:tcPr marL="12700" marR="12700" marT="27609" marB="27609" anchor="ctr">
                    <a:lnL>
                      <a:noFill/>
                    </a:lnL>
                    <a:lnR>
                      <a:noFill/>
                    </a:lnR>
                    <a:lnT>
                      <a:noFill/>
                    </a:lnT>
                    <a:lnB>
                      <a:noFill/>
                    </a:lnB>
                    <a:solidFill>
                      <a:srgbClr val="FFFFFF"/>
                    </a:solidFill>
                  </a:tcPr>
                </a:tc>
                <a:extLst>
                  <a:ext uri="{0D108BD9-81ED-4DB2-BD59-A6C34878D82A}">
                    <a16:rowId xmlns="" xmlns:a16="http://schemas.microsoft.com/office/drawing/2014/main" val="10011"/>
                  </a:ext>
                </a:extLst>
              </a:tr>
            </a:tbl>
          </a:graphicData>
        </a:graphic>
      </p:graphicFrame>
      <p:sp>
        <p:nvSpPr>
          <p:cNvPr id="9" name="8 - Ορθογώνιο"/>
          <p:cNvSpPr/>
          <p:nvPr/>
        </p:nvSpPr>
        <p:spPr>
          <a:xfrm>
            <a:off x="5118568" y="4305584"/>
            <a:ext cx="2520280"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0" name="9 - Ευθεία γραμμή σύνδεσης"/>
          <p:cNvCxnSpPr/>
          <p:nvPr/>
        </p:nvCxnSpPr>
        <p:spPr>
          <a:xfrm>
            <a:off x="5616982" y="1851670"/>
            <a:ext cx="35138" cy="2751052"/>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extLst/>
          </a:lstStyle>
          <a:p>
            <a:r>
              <a:rPr lang="en-US" dirty="0" smtClean="0"/>
              <a:t>Size matters</a:t>
            </a:r>
            <a:endParaRPr lang="el-GR" dirty="0"/>
          </a:p>
        </p:txBody>
      </p:sp>
      <p:sp>
        <p:nvSpPr>
          <p:cNvPr id="5" name="Rectangle 4"/>
          <p:cNvSpPr>
            <a:spLocks noGrp="1"/>
          </p:cNvSpPr>
          <p:nvPr>
            <p:ph type="subTitle" idx="1"/>
          </p:nvPr>
        </p:nvSpPr>
        <p:spPr/>
        <p:txBody>
          <a:bodyPr>
            <a:normAutofit fontScale="55000" lnSpcReduction="20000"/>
          </a:bodyPr>
          <a:lstStyle>
            <a:extLst/>
          </a:lstStyle>
          <a:p>
            <a:r>
              <a:rPr lang="el-GR" dirty="0" smtClean="0"/>
              <a:t>Η επίδραση του μεγέθους της επιχείρησης στις επιδόσεις της</a:t>
            </a:r>
            <a:r>
              <a:rPr lang="en-US" dirty="0" smtClean="0"/>
              <a:t>, </a:t>
            </a:r>
            <a:r>
              <a:rPr lang="el-GR" dirty="0" smtClean="0"/>
              <a:t>στις προοπτικές της και στην βιωσιμότητά της</a:t>
            </a:r>
            <a:endParaRPr lang="el-GR" dirty="0"/>
          </a:p>
        </p:txBody>
      </p:sp>
      <p:pic>
        <p:nvPicPr>
          <p:cNvPr id="6" name="5 - Εικόνα" descr="EBETH_GR_110.JPG"/>
          <p:cNvPicPr>
            <a:picLocks noChangeAspect="1"/>
          </p:cNvPicPr>
          <p:nvPr/>
        </p:nvPicPr>
        <p:blipFill>
          <a:blip r:embed="rId3" cstate="print"/>
          <a:stretch>
            <a:fillRect/>
          </a:stretch>
        </p:blipFill>
        <p:spPr>
          <a:xfrm>
            <a:off x="94130" y="4612391"/>
            <a:ext cx="2051720" cy="392883"/>
          </a:xfrm>
          <a:prstGeom prst="rect">
            <a:avLst/>
          </a:prstGeom>
        </p:spPr>
      </p:pic>
      <p:pic>
        <p:nvPicPr>
          <p:cNvPr id="8" name="7 - Εικόνα" descr="logo-palmos_darker.png"/>
          <p:cNvPicPr>
            <a:picLocks noChangeAspect="1"/>
          </p:cNvPicPr>
          <p:nvPr/>
        </p:nvPicPr>
        <p:blipFill>
          <a:blip r:embed="rId4" cstate="print"/>
          <a:stretch>
            <a:fillRect/>
          </a:stretch>
        </p:blipFill>
        <p:spPr>
          <a:xfrm>
            <a:off x="122252" y="4058771"/>
            <a:ext cx="2016224" cy="323692"/>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WidescreenPresentation</Template>
  <TotalTime>0</TotalTime>
  <Words>2564</Words>
  <Application>Microsoft Office PowerPoint</Application>
  <PresentationFormat>Προβολή στην οθόνη (16:9)</PresentationFormat>
  <Paragraphs>773</Paragraphs>
  <Slides>20</Slides>
  <Notes>13</Notes>
  <HiddenSlides>0</HiddenSlides>
  <MMClips>0</MMClips>
  <ScaleCrop>false</ScaleCrop>
  <HeadingPairs>
    <vt:vector size="6" baseType="variant">
      <vt:variant>
        <vt:lpstr>Θέμα</vt:lpstr>
      </vt:variant>
      <vt:variant>
        <vt:i4>1</vt:i4>
      </vt:variant>
      <vt:variant>
        <vt:lpstr>Συνδέσεις</vt:lpstr>
      </vt:variant>
      <vt:variant>
        <vt:i4>1</vt:i4>
      </vt:variant>
      <vt:variant>
        <vt:lpstr>Τίτλοι διαφανειών</vt:lpstr>
      </vt:variant>
      <vt:variant>
        <vt:i4>20</vt:i4>
      </vt:variant>
    </vt:vector>
  </HeadingPairs>
  <TitlesOfParts>
    <vt:vector size="22" baseType="lpstr">
      <vt:lpstr>WidescreenPresentation</vt:lpstr>
      <vt:lpstr>ΕΒΕΘ - Αποτίμηση 2025_Εκτιμήσεις 2026_Στατιστική ανάλυση.xlsx!ΝΕΑ ΣΥΓΚΡΙΤΙΚΑ![ΕΒΕΘ - Αποτίμηση 2025_Εκτιμήσεις 2026_Στατιστική ανάλυση.xlsx]ΝΕΑ ΣΥΓΚΡΙΤΙΚΑ 12 - Γράφημα</vt:lpstr>
      <vt:lpstr>Size matters</vt:lpstr>
      <vt:lpstr>SIZE MATTERS – Η ΔΙΑΡΘΡΩΣΗ </vt:lpstr>
      <vt:lpstr>Size matters</vt:lpstr>
      <vt:lpstr>SIZE MATTERS - ΒΙΩΣΙΜΟΤΗΤΑ</vt:lpstr>
      <vt:lpstr>SIZE MATTERS - ΒΙΩΣΙΜΟΤΗΤΑ</vt:lpstr>
      <vt:lpstr>Size matters</vt:lpstr>
      <vt:lpstr>SIZE MATTERS – ΠΡΟΒΛΗΜΑΤΑ*</vt:lpstr>
      <vt:lpstr>Size matters</vt:lpstr>
      <vt:lpstr>SIZE MATTERS – ΕΞΑΓΩΓΕΣ*</vt:lpstr>
      <vt:lpstr>Size matters</vt:lpstr>
      <vt:lpstr>SIZE MATTERS – ΕΞΕΛΙΞΗ ΚΥΚΛΟΥ ΕΡΓΑΣΙΩΝ</vt:lpstr>
      <vt:lpstr>SIZE MATTERS – ΕΞΕΛΙΞΗ ΚΥΚΛΟΥ ΕΡΓΑΣΙΩΝ</vt:lpstr>
      <vt:lpstr>Size matters</vt:lpstr>
      <vt:lpstr>SIZE MATTERS – ΕΞΕΛΙΞΗ ΑΠΑΣΧΟΛΗΣΗΣ*</vt:lpstr>
      <vt:lpstr>Size matters</vt:lpstr>
      <vt:lpstr>SIZE MATTERS – ΣΧΕΣΕΙΣ ΜΕ ΤΡΑΠΕΖΕΣ*</vt:lpstr>
      <vt:lpstr>Size matters</vt:lpstr>
      <vt:lpstr>SIZE MATTERS – ΕΠΕΝΔΥΣΕΙΣ*</vt:lpstr>
      <vt:lpstr>SIZE MATTERS – ΕΠΕΝΔΥΣΕΙΣ*</vt:lpstr>
      <vt:lpstr>Size matters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2026-03-13T11:24:05Z</dcterms:created>
  <dcterms:modified xsi:type="dcterms:W3CDTF">2026-03-16T08:23:36Z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1032</vt:i4>
  </property>
  <property fmtid="{D5CDD505-2E9C-101B-9397-08002B2CF9AE}" pid="3" name="_Version">
    <vt:lpwstr>12.0.4518</vt:lpwstr>
  </property>
</Properties>
</file>