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8" r:id="rId3"/>
    <p:sldId id="311" r:id="rId4"/>
    <p:sldId id="312" r:id="rId5"/>
    <p:sldId id="259" r:id="rId6"/>
    <p:sldId id="313" r:id="rId7"/>
    <p:sldId id="314" r:id="rId8"/>
    <p:sldId id="315" r:id="rId9"/>
    <p:sldId id="316" r:id="rId10"/>
    <p:sldId id="317" r:id="rId11"/>
    <p:sldId id="318" r:id="rId12"/>
    <p:sldId id="333" r:id="rId13"/>
    <p:sldId id="336" r:id="rId14"/>
    <p:sldId id="334" r:id="rId15"/>
    <p:sldId id="335" r:id="rId16"/>
    <p:sldId id="260" r:id="rId17"/>
  </p:sldIdLst>
  <p:sldSz cx="7556500" cy="10693400"/>
  <p:notesSz cx="6858000" cy="9144000"/>
  <p:embeddedFontLst>
    <p:embeddedFont>
      <p:font typeface="Alata" panose="020B0604020202020204" charset="0"/>
      <p:regular r:id="rId19"/>
      <p:bold r:id="rId19"/>
      <p:italic r:id="rId19"/>
      <p:boldItalic r:id="rId20"/>
    </p:embeddedFont>
    <p:embeddedFont>
      <p:font typeface="Arial Nova" panose="020B0504020202020204" pitchFamily="34" charset="0"/>
      <p:regular r:id="rId21"/>
      <p:bold r:id="rId22"/>
      <p:italic r:id="rId23"/>
      <p:boldItalic r:id="rId24"/>
    </p:embeddedFont>
    <p:embeddedFont>
      <p:font typeface="Arimo" panose="020B0604020202020204" charset="0"/>
      <p:regular r:id="rId20"/>
      <p:italic r:id="rId25"/>
    </p:embeddedFont>
    <p:embeddedFont>
      <p:font typeface="Calibri" panose="020F0502020204030204" pitchFamily="34" charset="0"/>
      <p:regular r:id="rId26"/>
      <p:bold r:id="rId27"/>
      <p:italic r:id="rId28"/>
      <p:boldItalic r:id="rId29"/>
    </p:embeddedFont>
    <p:embeddedFont>
      <p:font typeface="Inter" panose="020B0502030000000004" pitchFamily="34" charset="0"/>
      <p:regular r:id="rId30"/>
      <p:bold r:id="rId31"/>
      <p:italic r:id="rId32"/>
    </p:embeddedFont>
    <p:embeddedFont>
      <p:font typeface="Inter Bold" panose="020B0502030000000004" pitchFamily="34" charset="0"/>
      <p:regular r:id="rId20"/>
      <p:bold r:id="rId33"/>
      <p:italic r:id="rId34"/>
    </p:embeddedFont>
    <p:embeddedFont>
      <p:font typeface="League Spartan" panose="020B0604020202020204" charset="0"/>
      <p:regular r:id="rId35"/>
      <p:bold r:id="rId35"/>
      <p:italic r:id="rId35"/>
      <p:boldItalic r:id="rId35"/>
    </p:embeddedFont>
    <p:embeddedFont>
      <p:font typeface="Open Sans Light" panose="020B0306030504020204" pitchFamily="34" charset="0"/>
      <p:regular r:id="rId36"/>
      <p:italic r:id="rId37"/>
    </p:embeddedFont>
    <p:embeddedFont>
      <p:font typeface="Segoe UI" panose="020B0502040204020203"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pos="3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768DA9-5FD4-525A-05AD-28519B1FC174}" name="Ellie Douka" initials="ED" userId="262b2fe3263eda6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FD996-F883-56DE-9B2D-D8814EA193C5}" v="9" dt="2023-01-24T11:37:00.408"/>
    <p1510:client id="{2FBEFAC4-C18B-2970-A213-23376372DD15}" v="289" dt="2023-01-16T12:33:46.851"/>
    <p1510:client id="{401BC4D0-73E2-5F3A-46F4-D90FE29A5CC5}" v="2767" dt="2023-02-21T11:00:22.804"/>
    <p1510:client id="{AA069EE2-29C1-F22C-15F1-0BFA1E06B323}" v="1" dt="2023-02-21T11:12:54.827"/>
    <p1510:client id="{BACBB853-9A8F-B697-2D35-77807D1927B3}" v="7" dt="2023-02-21T11:18:10.519"/>
    <p1510:client id="{D984CE1A-7588-DA40-22FC-F63A0205F791}" v="5" dt="2023-01-24T11:39:27.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70" autoAdjust="0"/>
    <p:restoredTop sz="96197" autoAdjust="0"/>
  </p:normalViewPr>
  <p:slideViewPr>
    <p:cSldViewPr>
      <p:cViewPr>
        <p:scale>
          <a:sx n="70" d="100"/>
          <a:sy n="70" d="100"/>
        </p:scale>
        <p:origin x="1422" y="-1494"/>
      </p:cViewPr>
      <p:guideLst>
        <p:guide orient="horz" pos="2168"/>
        <p:guide pos="36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e Douka" userId="S::edo@mindhaus.gr::1309a152-b781-4246-92ac-c32d25c66f38" providerId="AD" clId="Web-{401BC4D0-73E2-5F3A-46F4-D90FE29A5CC5}"/>
    <pc:docChg chg="addSld delSld modSld">
      <pc:chgData name="Ellie Douka" userId="S::edo@mindhaus.gr::1309a152-b781-4246-92ac-c32d25c66f38" providerId="AD" clId="Web-{401BC4D0-73E2-5F3A-46F4-D90FE29A5CC5}" dt="2023-02-21T11:00:22.163" v="1460" actId="20577"/>
      <pc:docMkLst>
        <pc:docMk/>
      </pc:docMkLst>
      <pc:sldChg chg="modSp">
        <pc:chgData name="Ellie Douka" userId="S::edo@mindhaus.gr::1309a152-b781-4246-92ac-c32d25c66f38" providerId="AD" clId="Web-{401BC4D0-73E2-5F3A-46F4-D90FE29A5CC5}" dt="2023-02-21T10:25:17.354" v="307" actId="20577"/>
        <pc:sldMkLst>
          <pc:docMk/>
          <pc:sldMk cId="0" sldId="258"/>
        </pc:sldMkLst>
        <pc:spChg chg="mod">
          <ac:chgData name="Ellie Douka" userId="S::edo@mindhaus.gr::1309a152-b781-4246-92ac-c32d25c66f38" providerId="AD" clId="Web-{401BC4D0-73E2-5F3A-46F4-D90FE29A5CC5}" dt="2023-02-21T10:25:17.354" v="307" actId="20577"/>
          <ac:spMkLst>
            <pc:docMk/>
            <pc:sldMk cId="0" sldId="258"/>
            <ac:spMk id="3" creationId="{00000000-0000-0000-0000-000000000000}"/>
          </ac:spMkLst>
        </pc:spChg>
      </pc:sldChg>
      <pc:sldChg chg="modSp">
        <pc:chgData name="Ellie Douka" userId="S::edo@mindhaus.gr::1309a152-b781-4246-92ac-c32d25c66f38" providerId="AD" clId="Web-{401BC4D0-73E2-5F3A-46F4-D90FE29A5CC5}" dt="2023-02-21T11:00:22.163" v="1460" actId="20577"/>
        <pc:sldMkLst>
          <pc:docMk/>
          <pc:sldMk cId="0" sldId="260"/>
        </pc:sldMkLst>
        <pc:spChg chg="mod">
          <ac:chgData name="Ellie Douka" userId="S::edo@mindhaus.gr::1309a152-b781-4246-92ac-c32d25c66f38" providerId="AD" clId="Web-{401BC4D0-73E2-5F3A-46F4-D90FE29A5CC5}" dt="2023-02-21T11:00:22.163" v="1460" actId="20577"/>
          <ac:spMkLst>
            <pc:docMk/>
            <pc:sldMk cId="0" sldId="260"/>
            <ac:spMk id="11" creationId="{00000000-0000-0000-0000-000000000000}"/>
          </ac:spMkLst>
        </pc:spChg>
      </pc:sldChg>
      <pc:sldChg chg="del">
        <pc:chgData name="Ellie Douka" userId="S::edo@mindhaus.gr::1309a152-b781-4246-92ac-c32d25c66f38" providerId="AD" clId="Web-{401BC4D0-73E2-5F3A-46F4-D90FE29A5CC5}" dt="2023-02-21T10:54:11.965" v="1315"/>
        <pc:sldMkLst>
          <pc:docMk/>
          <pc:sldMk cId="2339251556" sldId="287"/>
        </pc:sldMkLst>
      </pc:sldChg>
      <pc:sldChg chg="modSp">
        <pc:chgData name="Ellie Douka" userId="S::edo@mindhaus.gr::1309a152-b781-4246-92ac-c32d25c66f38" providerId="AD" clId="Web-{401BC4D0-73E2-5F3A-46F4-D90FE29A5CC5}" dt="2023-02-21T10:25:24.089" v="308" actId="20577"/>
        <pc:sldMkLst>
          <pc:docMk/>
          <pc:sldMk cId="1744572455" sldId="311"/>
        </pc:sldMkLst>
        <pc:spChg chg="mod">
          <ac:chgData name="Ellie Douka" userId="S::edo@mindhaus.gr::1309a152-b781-4246-92ac-c32d25c66f38" providerId="AD" clId="Web-{401BC4D0-73E2-5F3A-46F4-D90FE29A5CC5}" dt="2023-02-21T10:25:24.089" v="308" actId="20577"/>
          <ac:spMkLst>
            <pc:docMk/>
            <pc:sldMk cId="1744572455" sldId="311"/>
            <ac:spMk id="3" creationId="{00000000-0000-0000-0000-000000000000}"/>
          </ac:spMkLst>
        </pc:spChg>
      </pc:sldChg>
      <pc:sldChg chg="modSp">
        <pc:chgData name="Ellie Douka" userId="S::edo@mindhaus.gr::1309a152-b781-4246-92ac-c32d25c66f38" providerId="AD" clId="Web-{401BC4D0-73E2-5F3A-46F4-D90FE29A5CC5}" dt="2023-02-21T10:25:31.542" v="309" actId="20577"/>
        <pc:sldMkLst>
          <pc:docMk/>
          <pc:sldMk cId="928093014" sldId="312"/>
        </pc:sldMkLst>
        <pc:spChg chg="mod">
          <ac:chgData name="Ellie Douka" userId="S::edo@mindhaus.gr::1309a152-b781-4246-92ac-c32d25c66f38" providerId="AD" clId="Web-{401BC4D0-73E2-5F3A-46F4-D90FE29A5CC5}" dt="2023-02-21T10:25:31.542" v="309" actId="20577"/>
          <ac:spMkLst>
            <pc:docMk/>
            <pc:sldMk cId="928093014" sldId="312"/>
            <ac:spMk id="3" creationId="{00000000-0000-0000-0000-000000000000}"/>
          </ac:spMkLst>
        </pc:spChg>
      </pc:sldChg>
      <pc:sldChg chg="modSp">
        <pc:chgData name="Ellie Douka" userId="S::edo@mindhaus.gr::1309a152-b781-4246-92ac-c32d25c66f38" providerId="AD" clId="Web-{401BC4D0-73E2-5F3A-46F4-D90FE29A5CC5}" dt="2023-02-21T10:25:52.480" v="312" actId="20577"/>
        <pc:sldMkLst>
          <pc:docMk/>
          <pc:sldMk cId="1150372062" sldId="316"/>
        </pc:sldMkLst>
        <pc:spChg chg="mod">
          <ac:chgData name="Ellie Douka" userId="S::edo@mindhaus.gr::1309a152-b781-4246-92ac-c32d25c66f38" providerId="AD" clId="Web-{401BC4D0-73E2-5F3A-46F4-D90FE29A5CC5}" dt="2023-02-21T10:25:52.480" v="312" actId="20577"/>
          <ac:spMkLst>
            <pc:docMk/>
            <pc:sldMk cId="1150372062" sldId="316"/>
            <ac:spMk id="3" creationId="{00000000-0000-0000-0000-000000000000}"/>
          </ac:spMkLst>
        </pc:spChg>
      </pc:sldChg>
      <pc:sldChg chg="modSp">
        <pc:chgData name="Ellie Douka" userId="S::edo@mindhaus.gr::1309a152-b781-4246-92ac-c32d25c66f38" providerId="AD" clId="Web-{401BC4D0-73E2-5F3A-46F4-D90FE29A5CC5}" dt="2023-02-21T10:26:03.965" v="318" actId="20577"/>
        <pc:sldMkLst>
          <pc:docMk/>
          <pc:sldMk cId="2419968714" sldId="317"/>
        </pc:sldMkLst>
        <pc:spChg chg="mod">
          <ac:chgData name="Ellie Douka" userId="S::edo@mindhaus.gr::1309a152-b781-4246-92ac-c32d25c66f38" providerId="AD" clId="Web-{401BC4D0-73E2-5F3A-46F4-D90FE29A5CC5}" dt="2023-02-21T10:26:03.746" v="313" actId="20577"/>
          <ac:spMkLst>
            <pc:docMk/>
            <pc:sldMk cId="2419968714" sldId="317"/>
            <ac:spMk id="7" creationId="{81685761-84E2-8E11-CAEF-9D6DAFCE7B43}"/>
          </ac:spMkLst>
        </pc:spChg>
        <pc:spChg chg="mod">
          <ac:chgData name="Ellie Douka" userId="S::edo@mindhaus.gr::1309a152-b781-4246-92ac-c32d25c66f38" providerId="AD" clId="Web-{401BC4D0-73E2-5F3A-46F4-D90FE29A5CC5}" dt="2023-02-21T10:26:03.808" v="314" actId="20577"/>
          <ac:spMkLst>
            <pc:docMk/>
            <pc:sldMk cId="2419968714" sldId="317"/>
            <ac:spMk id="8" creationId="{F1CD1619-1178-13B0-28AE-CF4FD06F709A}"/>
          </ac:spMkLst>
        </pc:spChg>
        <pc:spChg chg="mod">
          <ac:chgData name="Ellie Douka" userId="S::edo@mindhaus.gr::1309a152-b781-4246-92ac-c32d25c66f38" providerId="AD" clId="Web-{401BC4D0-73E2-5F3A-46F4-D90FE29A5CC5}" dt="2023-02-21T10:26:03.855" v="315" actId="20577"/>
          <ac:spMkLst>
            <pc:docMk/>
            <pc:sldMk cId="2419968714" sldId="317"/>
            <ac:spMk id="10" creationId="{6AF5A7C9-AE91-15D4-E5F4-3EF8EA5EC40E}"/>
          </ac:spMkLst>
        </pc:spChg>
        <pc:spChg chg="mod">
          <ac:chgData name="Ellie Douka" userId="S::edo@mindhaus.gr::1309a152-b781-4246-92ac-c32d25c66f38" providerId="AD" clId="Web-{401BC4D0-73E2-5F3A-46F4-D90FE29A5CC5}" dt="2023-02-21T10:26:03.887" v="316" actId="20577"/>
          <ac:spMkLst>
            <pc:docMk/>
            <pc:sldMk cId="2419968714" sldId="317"/>
            <ac:spMk id="11" creationId="{3C1F1356-3139-85E2-0790-9698933DDC69}"/>
          </ac:spMkLst>
        </pc:spChg>
        <pc:spChg chg="mod">
          <ac:chgData name="Ellie Douka" userId="S::edo@mindhaus.gr::1309a152-b781-4246-92ac-c32d25c66f38" providerId="AD" clId="Web-{401BC4D0-73E2-5F3A-46F4-D90FE29A5CC5}" dt="2023-02-21T10:26:03.918" v="317" actId="20577"/>
          <ac:spMkLst>
            <pc:docMk/>
            <pc:sldMk cId="2419968714" sldId="317"/>
            <ac:spMk id="13" creationId="{8C72C347-814A-37E2-B28C-6C323D7E2C36}"/>
          </ac:spMkLst>
        </pc:spChg>
        <pc:spChg chg="mod">
          <ac:chgData name="Ellie Douka" userId="S::edo@mindhaus.gr::1309a152-b781-4246-92ac-c32d25c66f38" providerId="AD" clId="Web-{401BC4D0-73E2-5F3A-46F4-D90FE29A5CC5}" dt="2023-02-21T10:26:03.965" v="318" actId="20577"/>
          <ac:spMkLst>
            <pc:docMk/>
            <pc:sldMk cId="2419968714" sldId="317"/>
            <ac:spMk id="14" creationId="{C1084027-943A-19D4-643F-158270319E55}"/>
          </ac:spMkLst>
        </pc:spChg>
      </pc:sldChg>
      <pc:sldChg chg="modSp">
        <pc:chgData name="Ellie Douka" userId="S::edo@mindhaus.gr::1309a152-b781-4246-92ac-c32d25c66f38" providerId="AD" clId="Web-{401BC4D0-73E2-5F3A-46F4-D90FE29A5CC5}" dt="2023-02-21T10:26:30.075" v="325" actId="20577"/>
        <pc:sldMkLst>
          <pc:docMk/>
          <pc:sldMk cId="1457358941" sldId="318"/>
        </pc:sldMkLst>
        <pc:spChg chg="mod">
          <ac:chgData name="Ellie Douka" userId="S::edo@mindhaus.gr::1309a152-b781-4246-92ac-c32d25c66f38" providerId="AD" clId="Web-{401BC4D0-73E2-5F3A-46F4-D90FE29A5CC5}" dt="2023-02-21T10:26:29.481" v="319" actId="20577"/>
          <ac:spMkLst>
            <pc:docMk/>
            <pc:sldMk cId="1457358941" sldId="318"/>
            <ac:spMk id="21" creationId="{5D84070D-A737-53E4-C6D8-215362935207}"/>
          </ac:spMkLst>
        </pc:spChg>
        <pc:spChg chg="mod">
          <ac:chgData name="Ellie Douka" userId="S::edo@mindhaus.gr::1309a152-b781-4246-92ac-c32d25c66f38" providerId="AD" clId="Web-{401BC4D0-73E2-5F3A-46F4-D90FE29A5CC5}" dt="2023-02-21T10:26:29.606" v="321" actId="20577"/>
          <ac:spMkLst>
            <pc:docMk/>
            <pc:sldMk cId="1457358941" sldId="318"/>
            <ac:spMk id="22" creationId="{4C29C2DE-AF36-7BDB-0B59-E2678B47970C}"/>
          </ac:spMkLst>
        </pc:spChg>
        <pc:spChg chg="mod">
          <ac:chgData name="Ellie Douka" userId="S::edo@mindhaus.gr::1309a152-b781-4246-92ac-c32d25c66f38" providerId="AD" clId="Web-{401BC4D0-73E2-5F3A-46F4-D90FE29A5CC5}" dt="2023-02-21T10:26:29.731" v="322" actId="20577"/>
          <ac:spMkLst>
            <pc:docMk/>
            <pc:sldMk cId="1457358941" sldId="318"/>
            <ac:spMk id="36" creationId="{DEFE4E1A-8147-F759-4940-C81E5D8BCB3A}"/>
          </ac:spMkLst>
        </pc:spChg>
        <pc:spChg chg="mod">
          <ac:chgData name="Ellie Douka" userId="S::edo@mindhaus.gr::1309a152-b781-4246-92ac-c32d25c66f38" providerId="AD" clId="Web-{401BC4D0-73E2-5F3A-46F4-D90FE29A5CC5}" dt="2023-02-21T10:26:29.840" v="323" actId="20577"/>
          <ac:spMkLst>
            <pc:docMk/>
            <pc:sldMk cId="1457358941" sldId="318"/>
            <ac:spMk id="37" creationId="{E11CF985-E16A-7800-942B-AFC0D72564FE}"/>
          </ac:spMkLst>
        </pc:spChg>
        <pc:spChg chg="mod">
          <ac:chgData name="Ellie Douka" userId="S::edo@mindhaus.gr::1309a152-b781-4246-92ac-c32d25c66f38" providerId="AD" clId="Web-{401BC4D0-73E2-5F3A-46F4-D90FE29A5CC5}" dt="2023-02-21T10:26:29.950" v="324" actId="20577"/>
          <ac:spMkLst>
            <pc:docMk/>
            <pc:sldMk cId="1457358941" sldId="318"/>
            <ac:spMk id="38" creationId="{61A212A8-B913-55DC-960B-E369FBA0C1D6}"/>
          </ac:spMkLst>
        </pc:spChg>
        <pc:spChg chg="mod">
          <ac:chgData name="Ellie Douka" userId="S::edo@mindhaus.gr::1309a152-b781-4246-92ac-c32d25c66f38" providerId="AD" clId="Web-{401BC4D0-73E2-5F3A-46F4-D90FE29A5CC5}" dt="2023-02-21T10:26:30.075" v="325" actId="20577"/>
          <ac:spMkLst>
            <pc:docMk/>
            <pc:sldMk cId="1457358941" sldId="318"/>
            <ac:spMk id="39" creationId="{0C064536-8339-8326-DBAF-C7D6811ACE99}"/>
          </ac:spMkLst>
        </pc:spChg>
      </pc:sldChg>
      <pc:sldChg chg="del">
        <pc:chgData name="Ellie Douka" userId="S::edo@mindhaus.gr::1309a152-b781-4246-92ac-c32d25c66f38" providerId="AD" clId="Web-{401BC4D0-73E2-5F3A-46F4-D90FE29A5CC5}" dt="2023-02-21T10:46:51.750" v="1099"/>
        <pc:sldMkLst>
          <pc:docMk/>
          <pc:sldMk cId="2392571203" sldId="320"/>
        </pc:sldMkLst>
      </pc:sldChg>
      <pc:sldChg chg="del">
        <pc:chgData name="Ellie Douka" userId="S::edo@mindhaus.gr::1309a152-b781-4246-92ac-c32d25c66f38" providerId="AD" clId="Web-{401BC4D0-73E2-5F3A-46F4-D90FE29A5CC5}" dt="2023-02-21T10:54:12.872" v="1316"/>
        <pc:sldMkLst>
          <pc:docMk/>
          <pc:sldMk cId="2967270473" sldId="321"/>
        </pc:sldMkLst>
      </pc:sldChg>
      <pc:sldChg chg="del">
        <pc:chgData name="Ellie Douka" userId="S::edo@mindhaus.gr::1309a152-b781-4246-92ac-c32d25c66f38" providerId="AD" clId="Web-{401BC4D0-73E2-5F3A-46F4-D90FE29A5CC5}" dt="2023-02-21T10:54:16.059" v="1317"/>
        <pc:sldMkLst>
          <pc:docMk/>
          <pc:sldMk cId="405454097" sldId="322"/>
        </pc:sldMkLst>
      </pc:sldChg>
      <pc:sldChg chg="del">
        <pc:chgData name="Ellie Douka" userId="S::edo@mindhaus.gr::1309a152-b781-4246-92ac-c32d25c66f38" providerId="AD" clId="Web-{401BC4D0-73E2-5F3A-46F4-D90FE29A5CC5}" dt="2023-02-21T10:54:16.075" v="1318"/>
        <pc:sldMkLst>
          <pc:docMk/>
          <pc:sldMk cId="2838633825" sldId="323"/>
        </pc:sldMkLst>
      </pc:sldChg>
      <pc:sldChg chg="del">
        <pc:chgData name="Ellie Douka" userId="S::edo@mindhaus.gr::1309a152-b781-4246-92ac-c32d25c66f38" providerId="AD" clId="Web-{401BC4D0-73E2-5F3A-46F4-D90FE29A5CC5}" dt="2023-02-21T10:54:16.137" v="1319"/>
        <pc:sldMkLst>
          <pc:docMk/>
          <pc:sldMk cId="2242223460" sldId="324"/>
        </pc:sldMkLst>
      </pc:sldChg>
      <pc:sldChg chg="del">
        <pc:chgData name="Ellie Douka" userId="S::edo@mindhaus.gr::1309a152-b781-4246-92ac-c32d25c66f38" providerId="AD" clId="Web-{401BC4D0-73E2-5F3A-46F4-D90FE29A5CC5}" dt="2023-02-21T10:54:16.153" v="1320"/>
        <pc:sldMkLst>
          <pc:docMk/>
          <pc:sldMk cId="42518935" sldId="325"/>
        </pc:sldMkLst>
      </pc:sldChg>
      <pc:sldChg chg="del">
        <pc:chgData name="Ellie Douka" userId="S::edo@mindhaus.gr::1309a152-b781-4246-92ac-c32d25c66f38" providerId="AD" clId="Web-{401BC4D0-73E2-5F3A-46F4-D90FE29A5CC5}" dt="2023-02-21T10:54:16.903" v="1321"/>
        <pc:sldMkLst>
          <pc:docMk/>
          <pc:sldMk cId="4099251644" sldId="326"/>
        </pc:sldMkLst>
      </pc:sldChg>
      <pc:sldChg chg="del">
        <pc:chgData name="Ellie Douka" userId="S::edo@mindhaus.gr::1309a152-b781-4246-92ac-c32d25c66f38" providerId="AD" clId="Web-{401BC4D0-73E2-5F3A-46F4-D90FE29A5CC5}" dt="2023-02-21T10:54:18.044" v="1322"/>
        <pc:sldMkLst>
          <pc:docMk/>
          <pc:sldMk cId="1755801751" sldId="328"/>
        </pc:sldMkLst>
      </pc:sldChg>
      <pc:sldChg chg="del">
        <pc:chgData name="Ellie Douka" userId="S::edo@mindhaus.gr::1309a152-b781-4246-92ac-c32d25c66f38" providerId="AD" clId="Web-{401BC4D0-73E2-5F3A-46F4-D90FE29A5CC5}" dt="2023-02-21T10:58:02.800" v="1443"/>
        <pc:sldMkLst>
          <pc:docMk/>
          <pc:sldMk cId="1415755438" sldId="330"/>
        </pc:sldMkLst>
      </pc:sldChg>
      <pc:sldChg chg="del">
        <pc:chgData name="Ellie Douka" userId="S::edo@mindhaus.gr::1309a152-b781-4246-92ac-c32d25c66f38" providerId="AD" clId="Web-{401BC4D0-73E2-5F3A-46F4-D90FE29A5CC5}" dt="2023-02-21T10:54:23.544" v="1323"/>
        <pc:sldMkLst>
          <pc:docMk/>
          <pc:sldMk cId="2607901602" sldId="331"/>
        </pc:sldMkLst>
      </pc:sldChg>
      <pc:sldChg chg="del">
        <pc:chgData name="Ellie Douka" userId="S::edo@mindhaus.gr::1309a152-b781-4246-92ac-c32d25c66f38" providerId="AD" clId="Web-{401BC4D0-73E2-5F3A-46F4-D90FE29A5CC5}" dt="2023-02-21T11:00:15.788" v="1459"/>
        <pc:sldMkLst>
          <pc:docMk/>
          <pc:sldMk cId="3025723531" sldId="332"/>
        </pc:sldMkLst>
      </pc:sldChg>
      <pc:sldChg chg="addSp delSp modSp add replId">
        <pc:chgData name="Ellie Douka" userId="S::edo@mindhaus.gr::1309a152-b781-4246-92ac-c32d25c66f38" providerId="AD" clId="Web-{401BC4D0-73E2-5F3A-46F4-D90FE29A5CC5}" dt="2023-02-21T10:55:33.311" v="1327" actId="20577"/>
        <pc:sldMkLst>
          <pc:docMk/>
          <pc:sldMk cId="3944268836" sldId="333"/>
        </pc:sldMkLst>
        <pc:spChg chg="mod">
          <ac:chgData name="Ellie Douka" userId="S::edo@mindhaus.gr::1309a152-b781-4246-92ac-c32d25c66f38" providerId="AD" clId="Web-{401BC4D0-73E2-5F3A-46F4-D90FE29A5CC5}" dt="2023-02-21T09:58:52.762" v="28" actId="1076"/>
          <ac:spMkLst>
            <pc:docMk/>
            <pc:sldMk cId="3944268836" sldId="333"/>
            <ac:spMk id="2" creationId="{00000000-0000-0000-0000-000000000000}"/>
          </ac:spMkLst>
        </pc:spChg>
        <pc:spChg chg="mod">
          <ac:chgData name="Ellie Douka" userId="S::edo@mindhaus.gr::1309a152-b781-4246-92ac-c32d25c66f38" providerId="AD" clId="Web-{401BC4D0-73E2-5F3A-46F4-D90FE29A5CC5}" dt="2023-02-21T10:52:25.447" v="1280" actId="14100"/>
          <ac:spMkLst>
            <pc:docMk/>
            <pc:sldMk cId="3944268836" sldId="333"/>
            <ac:spMk id="3" creationId="{00000000-0000-0000-0000-000000000000}"/>
          </ac:spMkLst>
        </pc:spChg>
        <pc:spChg chg="add mod">
          <ac:chgData name="Ellie Douka" userId="S::edo@mindhaus.gr::1309a152-b781-4246-92ac-c32d25c66f38" providerId="AD" clId="Web-{401BC4D0-73E2-5F3A-46F4-D90FE29A5CC5}" dt="2023-02-21T10:55:33.311" v="1327" actId="20577"/>
          <ac:spMkLst>
            <pc:docMk/>
            <pc:sldMk cId="3944268836" sldId="333"/>
            <ac:spMk id="4" creationId="{531220C0-E232-50ED-8011-D27511521F8A}"/>
          </ac:spMkLst>
        </pc:spChg>
        <pc:spChg chg="add del mod ord">
          <ac:chgData name="Ellie Douka" userId="S::edo@mindhaus.gr::1309a152-b781-4246-92ac-c32d25c66f38" providerId="AD" clId="Web-{401BC4D0-73E2-5F3A-46F4-D90FE29A5CC5}" dt="2023-02-21T10:52:22.587" v="1279"/>
          <ac:spMkLst>
            <pc:docMk/>
            <pc:sldMk cId="3944268836" sldId="333"/>
            <ac:spMk id="6" creationId="{9E3DA192-77BF-6D37-B4B6-F4CD08729578}"/>
          </ac:spMkLst>
        </pc:spChg>
        <pc:spChg chg="del">
          <ac:chgData name="Ellie Douka" userId="S::edo@mindhaus.gr::1309a152-b781-4246-92ac-c32d25c66f38" providerId="AD" clId="Web-{401BC4D0-73E2-5F3A-46F4-D90FE29A5CC5}" dt="2023-02-21T09:59:05.731" v="48"/>
          <ac:spMkLst>
            <pc:docMk/>
            <pc:sldMk cId="3944268836" sldId="333"/>
            <ac:spMk id="8" creationId="{F4889DCA-E9D2-8961-B35F-196E80D9DD8F}"/>
          </ac:spMkLst>
        </pc:spChg>
        <pc:spChg chg="del">
          <ac:chgData name="Ellie Douka" userId="S::edo@mindhaus.gr::1309a152-b781-4246-92ac-c32d25c66f38" providerId="AD" clId="Web-{401BC4D0-73E2-5F3A-46F4-D90FE29A5CC5}" dt="2023-02-21T09:59:05.731" v="47"/>
          <ac:spMkLst>
            <pc:docMk/>
            <pc:sldMk cId="3944268836" sldId="333"/>
            <ac:spMk id="9" creationId="{9E36B68F-C26A-3196-66F2-9AD072C0330D}"/>
          </ac:spMkLst>
        </pc:spChg>
        <pc:spChg chg="del">
          <ac:chgData name="Ellie Douka" userId="S::edo@mindhaus.gr::1309a152-b781-4246-92ac-c32d25c66f38" providerId="AD" clId="Web-{401BC4D0-73E2-5F3A-46F4-D90FE29A5CC5}" dt="2023-02-21T09:59:05.731" v="45"/>
          <ac:spMkLst>
            <pc:docMk/>
            <pc:sldMk cId="3944268836" sldId="333"/>
            <ac:spMk id="16" creationId="{BBD225AA-4A6F-91FD-5A8D-D003536F9813}"/>
          </ac:spMkLst>
        </pc:spChg>
        <pc:spChg chg="del">
          <ac:chgData name="Ellie Douka" userId="S::edo@mindhaus.gr::1309a152-b781-4246-92ac-c32d25c66f38" providerId="AD" clId="Web-{401BC4D0-73E2-5F3A-46F4-D90FE29A5CC5}" dt="2023-02-21T09:59:05.731" v="44"/>
          <ac:spMkLst>
            <pc:docMk/>
            <pc:sldMk cId="3944268836" sldId="333"/>
            <ac:spMk id="17" creationId="{E8E19DEF-49C5-75FB-6ECE-714FE9E15374}"/>
          </ac:spMkLst>
        </pc:spChg>
        <pc:spChg chg="del">
          <ac:chgData name="Ellie Douka" userId="S::edo@mindhaus.gr::1309a152-b781-4246-92ac-c32d25c66f38" providerId="AD" clId="Web-{401BC4D0-73E2-5F3A-46F4-D90FE29A5CC5}" dt="2023-02-21T09:59:05.731" v="42"/>
          <ac:spMkLst>
            <pc:docMk/>
            <pc:sldMk cId="3944268836" sldId="333"/>
            <ac:spMk id="20" creationId="{FD988EA8-EFCC-84FF-513C-69FF22D3FD99}"/>
          </ac:spMkLst>
        </pc:spChg>
        <pc:spChg chg="del">
          <ac:chgData name="Ellie Douka" userId="S::edo@mindhaus.gr::1309a152-b781-4246-92ac-c32d25c66f38" providerId="AD" clId="Web-{401BC4D0-73E2-5F3A-46F4-D90FE29A5CC5}" dt="2023-02-21T09:59:05.731" v="41"/>
          <ac:spMkLst>
            <pc:docMk/>
            <pc:sldMk cId="3944268836" sldId="333"/>
            <ac:spMk id="21" creationId="{EB08A6D3-1940-074A-C315-0377E1E50389}"/>
          </ac:spMkLst>
        </pc:spChg>
        <pc:spChg chg="del">
          <ac:chgData name="Ellie Douka" userId="S::edo@mindhaus.gr::1309a152-b781-4246-92ac-c32d25c66f38" providerId="AD" clId="Web-{401BC4D0-73E2-5F3A-46F4-D90FE29A5CC5}" dt="2023-02-21T09:59:05.731" v="39"/>
          <ac:spMkLst>
            <pc:docMk/>
            <pc:sldMk cId="3944268836" sldId="333"/>
            <ac:spMk id="24" creationId="{D7D6FBC2-82E3-43D5-5B34-B5766C03C658}"/>
          </ac:spMkLst>
        </pc:spChg>
        <pc:spChg chg="del">
          <ac:chgData name="Ellie Douka" userId="S::edo@mindhaus.gr::1309a152-b781-4246-92ac-c32d25c66f38" providerId="AD" clId="Web-{401BC4D0-73E2-5F3A-46F4-D90FE29A5CC5}" dt="2023-02-21T09:59:05.731" v="38"/>
          <ac:spMkLst>
            <pc:docMk/>
            <pc:sldMk cId="3944268836" sldId="333"/>
            <ac:spMk id="25" creationId="{182059EA-0FE9-FE7C-9229-F7A2BD351844}"/>
          </ac:spMkLst>
        </pc:spChg>
        <pc:spChg chg="del">
          <ac:chgData name="Ellie Douka" userId="S::edo@mindhaus.gr::1309a152-b781-4246-92ac-c32d25c66f38" providerId="AD" clId="Web-{401BC4D0-73E2-5F3A-46F4-D90FE29A5CC5}" dt="2023-02-21T09:59:05.731" v="37"/>
          <ac:spMkLst>
            <pc:docMk/>
            <pc:sldMk cId="3944268836" sldId="333"/>
            <ac:spMk id="32" creationId="{6E221810-F66F-57F7-73CF-836200C048C5}"/>
          </ac:spMkLst>
        </pc:spChg>
        <pc:spChg chg="del">
          <ac:chgData name="Ellie Douka" userId="S::edo@mindhaus.gr::1309a152-b781-4246-92ac-c32d25c66f38" providerId="AD" clId="Web-{401BC4D0-73E2-5F3A-46F4-D90FE29A5CC5}" dt="2023-02-21T09:59:05.731" v="36"/>
          <ac:spMkLst>
            <pc:docMk/>
            <pc:sldMk cId="3944268836" sldId="333"/>
            <ac:spMk id="33" creationId="{6FB24C8F-0E51-8B13-1514-BB3B7C3C9566}"/>
          </ac:spMkLst>
        </pc:spChg>
        <pc:spChg chg="del">
          <ac:chgData name="Ellie Douka" userId="S::edo@mindhaus.gr::1309a152-b781-4246-92ac-c32d25c66f38" providerId="AD" clId="Web-{401BC4D0-73E2-5F3A-46F4-D90FE29A5CC5}" dt="2023-02-21T09:59:05.731" v="34"/>
          <ac:spMkLst>
            <pc:docMk/>
            <pc:sldMk cId="3944268836" sldId="333"/>
            <ac:spMk id="36" creationId="{2AEBF73C-9B65-DDDE-2386-6BCC600E845D}"/>
          </ac:spMkLst>
        </pc:spChg>
        <pc:spChg chg="del">
          <ac:chgData name="Ellie Douka" userId="S::edo@mindhaus.gr::1309a152-b781-4246-92ac-c32d25c66f38" providerId="AD" clId="Web-{401BC4D0-73E2-5F3A-46F4-D90FE29A5CC5}" dt="2023-02-21T09:59:05.731" v="33"/>
          <ac:spMkLst>
            <pc:docMk/>
            <pc:sldMk cId="3944268836" sldId="333"/>
            <ac:spMk id="37" creationId="{EC817BD6-57B2-90BA-74F2-85C3488C361C}"/>
          </ac:spMkLst>
        </pc:spChg>
        <pc:spChg chg="del">
          <ac:chgData name="Ellie Douka" userId="S::edo@mindhaus.gr::1309a152-b781-4246-92ac-c32d25c66f38" providerId="AD" clId="Web-{401BC4D0-73E2-5F3A-46F4-D90FE29A5CC5}" dt="2023-02-21T09:59:13.559" v="51"/>
          <ac:spMkLst>
            <pc:docMk/>
            <pc:sldMk cId="3944268836" sldId="333"/>
            <ac:spMk id="38" creationId="{5B38D858-A7A0-C47A-9CE9-4FD5385139C5}"/>
          </ac:spMkLst>
        </pc:spChg>
        <pc:spChg chg="del">
          <ac:chgData name="Ellie Douka" userId="S::edo@mindhaus.gr::1309a152-b781-4246-92ac-c32d25c66f38" providerId="AD" clId="Web-{401BC4D0-73E2-5F3A-46F4-D90FE29A5CC5}" dt="2023-02-21T09:59:05.731" v="32"/>
          <ac:spMkLst>
            <pc:docMk/>
            <pc:sldMk cId="3944268836" sldId="333"/>
            <ac:spMk id="39" creationId="{7FDA8577-4A43-9666-C09F-C6E626C19C39}"/>
          </ac:spMkLst>
        </pc:spChg>
        <pc:spChg chg="del">
          <ac:chgData name="Ellie Douka" userId="S::edo@mindhaus.gr::1309a152-b781-4246-92ac-c32d25c66f38" providerId="AD" clId="Web-{401BC4D0-73E2-5F3A-46F4-D90FE29A5CC5}" dt="2023-02-21T09:59:05.731" v="31"/>
          <ac:spMkLst>
            <pc:docMk/>
            <pc:sldMk cId="3944268836" sldId="333"/>
            <ac:spMk id="40" creationId="{E6A69FB5-4D26-E026-025B-8F794712AB52}"/>
          </ac:spMkLst>
        </pc:spChg>
        <pc:spChg chg="del">
          <ac:chgData name="Ellie Douka" userId="S::edo@mindhaus.gr::1309a152-b781-4246-92ac-c32d25c66f38" providerId="AD" clId="Web-{401BC4D0-73E2-5F3A-46F4-D90FE29A5CC5}" dt="2023-02-21T09:59:05.731" v="30"/>
          <ac:spMkLst>
            <pc:docMk/>
            <pc:sldMk cId="3944268836" sldId="333"/>
            <ac:spMk id="41" creationId="{2EC264F1-53E5-25B1-8240-0419E66BD00B}"/>
          </ac:spMkLst>
        </pc:spChg>
        <pc:spChg chg="del">
          <ac:chgData name="Ellie Douka" userId="S::edo@mindhaus.gr::1309a152-b781-4246-92ac-c32d25c66f38" providerId="AD" clId="Web-{401BC4D0-73E2-5F3A-46F4-D90FE29A5CC5}" dt="2023-02-21T09:59:05.731" v="29"/>
          <ac:spMkLst>
            <pc:docMk/>
            <pc:sldMk cId="3944268836" sldId="333"/>
            <ac:spMk id="42" creationId="{94AB974B-2D6A-BED0-5261-C3F134047582}"/>
          </ac:spMkLst>
        </pc:spChg>
        <pc:grpChg chg="del">
          <ac:chgData name="Ellie Douka" userId="S::edo@mindhaus.gr::1309a152-b781-4246-92ac-c32d25c66f38" providerId="AD" clId="Web-{401BC4D0-73E2-5F3A-46F4-D90FE29A5CC5}" dt="2023-02-21T09:59:07.372" v="49"/>
          <ac:grpSpMkLst>
            <pc:docMk/>
            <pc:sldMk cId="3944268836" sldId="333"/>
            <ac:grpSpMk id="6" creationId="{B8208618-BEFF-A151-DB29-F1F972FDA6CF}"/>
          </ac:grpSpMkLst>
        </pc:grpChg>
        <pc:grpChg chg="del">
          <ac:chgData name="Ellie Douka" userId="S::edo@mindhaus.gr::1309a152-b781-4246-92ac-c32d25c66f38" providerId="AD" clId="Web-{401BC4D0-73E2-5F3A-46F4-D90FE29A5CC5}" dt="2023-02-21T09:59:05.731" v="46"/>
          <ac:grpSpMkLst>
            <pc:docMk/>
            <pc:sldMk cId="3944268836" sldId="333"/>
            <ac:grpSpMk id="14" creationId="{212EA46B-2EC7-D6AE-C0D8-8C8EC8581F0B}"/>
          </ac:grpSpMkLst>
        </pc:grpChg>
        <pc:grpChg chg="del">
          <ac:chgData name="Ellie Douka" userId="S::edo@mindhaus.gr::1309a152-b781-4246-92ac-c32d25c66f38" providerId="AD" clId="Web-{401BC4D0-73E2-5F3A-46F4-D90FE29A5CC5}" dt="2023-02-21T09:59:05.731" v="43"/>
          <ac:grpSpMkLst>
            <pc:docMk/>
            <pc:sldMk cId="3944268836" sldId="333"/>
            <ac:grpSpMk id="18" creationId="{7EC2E71E-75A1-95A9-A38D-DE8705CE87CD}"/>
          </ac:grpSpMkLst>
        </pc:grpChg>
        <pc:grpChg chg="del">
          <ac:chgData name="Ellie Douka" userId="S::edo@mindhaus.gr::1309a152-b781-4246-92ac-c32d25c66f38" providerId="AD" clId="Web-{401BC4D0-73E2-5F3A-46F4-D90FE29A5CC5}" dt="2023-02-21T09:59:05.731" v="40"/>
          <ac:grpSpMkLst>
            <pc:docMk/>
            <pc:sldMk cId="3944268836" sldId="333"/>
            <ac:grpSpMk id="22" creationId="{B74FB3B2-1B97-873C-91A8-48A660AE7D95}"/>
          </ac:grpSpMkLst>
        </pc:grpChg>
        <pc:grpChg chg="del">
          <ac:chgData name="Ellie Douka" userId="S::edo@mindhaus.gr::1309a152-b781-4246-92ac-c32d25c66f38" providerId="AD" clId="Web-{401BC4D0-73E2-5F3A-46F4-D90FE29A5CC5}" dt="2023-02-21T09:59:08.528" v="50"/>
          <ac:grpSpMkLst>
            <pc:docMk/>
            <pc:sldMk cId="3944268836" sldId="333"/>
            <ac:grpSpMk id="30" creationId="{A69E98EC-CB5F-2497-28C8-B5F59B0BB7F9}"/>
          </ac:grpSpMkLst>
        </pc:grpChg>
        <pc:grpChg chg="del">
          <ac:chgData name="Ellie Douka" userId="S::edo@mindhaus.gr::1309a152-b781-4246-92ac-c32d25c66f38" providerId="AD" clId="Web-{401BC4D0-73E2-5F3A-46F4-D90FE29A5CC5}" dt="2023-02-21T09:59:05.731" v="35"/>
          <ac:grpSpMkLst>
            <pc:docMk/>
            <pc:sldMk cId="3944268836" sldId="333"/>
            <ac:grpSpMk id="34" creationId="{070ADC1C-0B8F-E96E-3574-061151C796B4}"/>
          </ac:grpSpMkLst>
        </pc:grpChg>
      </pc:sldChg>
      <pc:sldChg chg="modSp add replId">
        <pc:chgData name="Ellie Douka" userId="S::edo@mindhaus.gr::1309a152-b781-4246-92ac-c32d25c66f38" providerId="AD" clId="Web-{401BC4D0-73E2-5F3A-46F4-D90FE29A5CC5}" dt="2023-02-21T10:59:20.255" v="1458" actId="20577"/>
        <pc:sldMkLst>
          <pc:docMk/>
          <pc:sldMk cId="1132411120" sldId="334"/>
        </pc:sldMkLst>
        <pc:spChg chg="mod">
          <ac:chgData name="Ellie Douka" userId="S::edo@mindhaus.gr::1309a152-b781-4246-92ac-c32d25c66f38" providerId="AD" clId="Web-{401BC4D0-73E2-5F3A-46F4-D90FE29A5CC5}" dt="2023-02-21T10:59:20.255" v="1458" actId="20577"/>
          <ac:spMkLst>
            <pc:docMk/>
            <pc:sldMk cId="1132411120" sldId="334"/>
            <ac:spMk id="3" creationId="{00000000-0000-0000-0000-000000000000}"/>
          </ac:spMkLst>
        </pc:spChg>
      </pc:sldChg>
      <pc:sldChg chg="modSp add replId">
        <pc:chgData name="Ellie Douka" userId="S::edo@mindhaus.gr::1309a152-b781-4246-92ac-c32d25c66f38" providerId="AD" clId="Web-{401BC4D0-73E2-5F3A-46F4-D90FE29A5CC5}" dt="2023-02-21T10:58:49.692" v="1449" actId="20577"/>
        <pc:sldMkLst>
          <pc:docMk/>
          <pc:sldMk cId="3953213578" sldId="335"/>
        </pc:sldMkLst>
        <pc:spChg chg="mod">
          <ac:chgData name="Ellie Douka" userId="S::edo@mindhaus.gr::1309a152-b781-4246-92ac-c32d25c66f38" providerId="AD" clId="Web-{401BC4D0-73E2-5F3A-46F4-D90FE29A5CC5}" dt="2023-02-21T10:58:49.692" v="1449" actId="20577"/>
          <ac:spMkLst>
            <pc:docMk/>
            <pc:sldMk cId="3953213578" sldId="335"/>
            <ac:spMk id="3" creationId="{00000000-0000-0000-0000-000000000000}"/>
          </ac:spMkLst>
        </pc:spChg>
      </pc:sldChg>
    </pc:docChg>
  </pc:docChgLst>
  <pc:docChgLst>
    <pc:chgData name="Ellie Douka" userId="S::edo@mindhaus.gr::1309a152-b781-4246-92ac-c32d25c66f38" providerId="AD" clId="Web-{BACBB853-9A8F-B697-2D35-77807D1927B3}"/>
    <pc:docChg chg="addSld sldOrd">
      <pc:chgData name="Ellie Douka" userId="S::edo@mindhaus.gr::1309a152-b781-4246-92ac-c32d25c66f38" providerId="AD" clId="Web-{BACBB853-9A8F-B697-2D35-77807D1927B3}" dt="2023-02-21T11:18:10.519" v="6"/>
      <pc:docMkLst>
        <pc:docMk/>
      </pc:docMkLst>
      <pc:sldChg chg="add ord">
        <pc:chgData name="Ellie Douka" userId="S::edo@mindhaus.gr::1309a152-b781-4246-92ac-c32d25c66f38" providerId="AD" clId="Web-{BACBB853-9A8F-B697-2D35-77807D1927B3}" dt="2023-02-21T11:18:10.519" v="6"/>
        <pc:sldMkLst>
          <pc:docMk/>
          <pc:sldMk cId="3686239935" sldId="336"/>
        </pc:sldMkLst>
      </pc:sldChg>
    </pc:docChg>
  </pc:docChgLst>
  <pc:docChgLst>
    <pc:chgData name="Ellie Douka" userId="S::edo@mindhaus.gr::1309a152-b781-4246-92ac-c32d25c66f38" providerId="AD" clId="Web-{AA069EE2-29C1-F22C-15F1-0BFA1E06B323}"/>
    <pc:docChg chg="modSld">
      <pc:chgData name="Ellie Douka" userId="S::edo@mindhaus.gr::1309a152-b781-4246-92ac-c32d25c66f38" providerId="AD" clId="Web-{AA069EE2-29C1-F22C-15F1-0BFA1E06B323}" dt="2023-02-21T11:12:54.827" v="0" actId="1076"/>
      <pc:docMkLst>
        <pc:docMk/>
      </pc:docMkLst>
      <pc:sldChg chg="modSp">
        <pc:chgData name="Ellie Douka" userId="S::edo@mindhaus.gr::1309a152-b781-4246-92ac-c32d25c66f38" providerId="AD" clId="Web-{AA069EE2-29C1-F22C-15F1-0BFA1E06B323}" dt="2023-02-21T11:12:54.827" v="0" actId="1076"/>
        <pc:sldMkLst>
          <pc:docMk/>
          <pc:sldMk cId="3944268836" sldId="333"/>
        </pc:sldMkLst>
        <pc:spChg chg="mod">
          <ac:chgData name="Ellie Douka" userId="S::edo@mindhaus.gr::1309a152-b781-4246-92ac-c32d25c66f38" providerId="AD" clId="Web-{AA069EE2-29C1-F22C-15F1-0BFA1E06B323}" dt="2023-02-21T11:12:54.827" v="0" actId="1076"/>
          <ac:spMkLst>
            <pc:docMk/>
            <pc:sldMk cId="3944268836" sldId="333"/>
            <ac:spMk id="4" creationId="{531220C0-E232-50ED-8011-D27511521F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9D5E7-1F88-474F-A1EA-F0F7D4DAB322}" type="datetimeFigureOut">
              <a:rPr lang="en-GR" smtClean="0"/>
              <a:t>02/22/2023</a:t>
            </a:fld>
            <a:endParaRPr lang="en-GR"/>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3CE05-88E3-3C44-98E3-7925C83CF08F}" type="slidenum">
              <a:rPr lang="en-GR" smtClean="0"/>
              <a:t>‹#›</a:t>
            </a:fld>
            <a:endParaRPr lang="en-GR"/>
          </a:p>
        </p:txBody>
      </p:sp>
    </p:spTree>
    <p:extLst>
      <p:ext uri="{BB962C8B-B14F-4D97-AF65-F5344CB8AC3E}">
        <p14:creationId xmlns:p14="http://schemas.microsoft.com/office/powerpoint/2010/main" val="2701170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283CE05-88E3-3C44-98E3-7925C83CF08F}" type="slidenum">
              <a:rPr lang="en-GR" smtClean="0"/>
              <a:t>1</a:t>
            </a:fld>
            <a:endParaRPr lang="en-GR"/>
          </a:p>
        </p:txBody>
      </p:sp>
    </p:spTree>
    <p:extLst>
      <p:ext uri="{BB962C8B-B14F-4D97-AF65-F5344CB8AC3E}">
        <p14:creationId xmlns:p14="http://schemas.microsoft.com/office/powerpoint/2010/main" val="418502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283CE05-88E3-3C44-98E3-7925C83CF08F}" type="slidenum">
              <a:rPr lang="en-GR" smtClean="0"/>
              <a:t>14</a:t>
            </a:fld>
            <a:endParaRPr lang="en-GR"/>
          </a:p>
        </p:txBody>
      </p:sp>
    </p:spTree>
    <p:extLst>
      <p:ext uri="{BB962C8B-B14F-4D97-AF65-F5344CB8AC3E}">
        <p14:creationId xmlns:p14="http://schemas.microsoft.com/office/powerpoint/2010/main" val="301434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283CE05-88E3-3C44-98E3-7925C83CF08F}" type="slidenum">
              <a:rPr lang="en-GR" smtClean="0"/>
              <a:t>15</a:t>
            </a:fld>
            <a:endParaRPr lang="en-GR"/>
          </a:p>
        </p:txBody>
      </p:sp>
    </p:spTree>
    <p:extLst>
      <p:ext uri="{BB962C8B-B14F-4D97-AF65-F5344CB8AC3E}">
        <p14:creationId xmlns:p14="http://schemas.microsoft.com/office/powerpoint/2010/main" val="3197771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283CE05-88E3-3C44-98E3-7925C83CF08F}" type="slidenum">
              <a:rPr lang="en-GR" smtClean="0"/>
              <a:t>16</a:t>
            </a:fld>
            <a:endParaRPr lang="en-GR"/>
          </a:p>
        </p:txBody>
      </p:sp>
    </p:spTree>
    <p:extLst>
      <p:ext uri="{BB962C8B-B14F-4D97-AF65-F5344CB8AC3E}">
        <p14:creationId xmlns:p14="http://schemas.microsoft.com/office/powerpoint/2010/main" val="769852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245"/>
              </a:lnSpc>
            </a:pPr>
            <a:r>
              <a:rPr lang="en-US" sz="1200" dirty="0">
                <a:solidFill>
                  <a:srgbClr val="4B4A4A"/>
                </a:solidFill>
                <a:latin typeface="Inter"/>
              </a:rPr>
              <a:t>Focused on in-depth workshops and breakout sessions about Story Telling, Writing, Photography, Video Creation, Podcasting, best practices on social platforms, SEO, Crypto and A LOT MORE!</a:t>
            </a:r>
            <a:br>
              <a:rPr lang="en-US" sz="1200" dirty="0">
                <a:solidFill>
                  <a:srgbClr val="4B4A4A"/>
                </a:solidFill>
                <a:latin typeface="Inter"/>
              </a:rPr>
            </a:br>
            <a:endParaRPr lang="en-US" sz="1200" dirty="0">
              <a:solidFill>
                <a:srgbClr val="4B4A4A"/>
              </a:solidFill>
              <a:latin typeface="Inter"/>
            </a:endParaRPr>
          </a:p>
          <a:p>
            <a:pPr>
              <a:lnSpc>
                <a:spcPts val="2245"/>
              </a:lnSpc>
            </a:pPr>
            <a:r>
              <a:rPr lang="en-US" sz="1200" dirty="0">
                <a:solidFill>
                  <a:srgbClr val="4B4A4A"/>
                </a:solidFill>
                <a:latin typeface="Inter"/>
              </a:rPr>
              <a:t>DMO’s and travel brands love coming to TBEX. </a:t>
            </a:r>
            <a:br>
              <a:rPr lang="en-US" sz="1200" dirty="0">
                <a:solidFill>
                  <a:srgbClr val="4B4A4A"/>
                </a:solidFill>
                <a:latin typeface="Inter"/>
              </a:rPr>
            </a:br>
            <a:r>
              <a:rPr lang="en-US" sz="1200" dirty="0">
                <a:solidFill>
                  <a:srgbClr val="4B4A4A"/>
                </a:solidFill>
                <a:latin typeface="Inter"/>
              </a:rPr>
              <a:t>They are looking to work with Travel Creators. </a:t>
            </a:r>
          </a:p>
          <a:p>
            <a:pPr>
              <a:lnSpc>
                <a:spcPts val="2245"/>
              </a:lnSpc>
            </a:pPr>
            <a:r>
              <a:rPr lang="en-US" sz="1200" dirty="0">
                <a:solidFill>
                  <a:srgbClr val="4B4A4A"/>
                </a:solidFill>
                <a:latin typeface="Inter"/>
              </a:rPr>
              <a:t>They also learn the best practices in Social Media, Influencer, and Content Marketing. </a:t>
            </a:r>
          </a:p>
          <a:p>
            <a:endParaRPr lang="en-GR" dirty="0"/>
          </a:p>
        </p:txBody>
      </p:sp>
      <p:sp>
        <p:nvSpPr>
          <p:cNvPr id="4" name="Slide Number Placeholder 3"/>
          <p:cNvSpPr>
            <a:spLocks noGrp="1"/>
          </p:cNvSpPr>
          <p:nvPr>
            <p:ph type="sldNum" sz="quarter" idx="5"/>
          </p:nvPr>
        </p:nvSpPr>
        <p:spPr/>
        <p:txBody>
          <a:bodyPr/>
          <a:lstStyle/>
          <a:p>
            <a:fld id="{7283CE05-88E3-3C44-98E3-7925C83CF08F}" type="slidenum">
              <a:rPr lang="en-GR" smtClean="0"/>
              <a:t>2</a:t>
            </a:fld>
            <a:endParaRPr lang="en-GR"/>
          </a:p>
        </p:txBody>
      </p:sp>
    </p:spTree>
    <p:extLst>
      <p:ext uri="{BB962C8B-B14F-4D97-AF65-F5344CB8AC3E}">
        <p14:creationId xmlns:p14="http://schemas.microsoft.com/office/powerpoint/2010/main" val="201181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283CE05-88E3-3C44-98E3-7925C83CF08F}" type="slidenum">
              <a:rPr lang="en-GR" smtClean="0"/>
              <a:t>3</a:t>
            </a:fld>
            <a:endParaRPr lang="en-GR"/>
          </a:p>
        </p:txBody>
      </p:sp>
    </p:spTree>
    <p:extLst>
      <p:ext uri="{BB962C8B-B14F-4D97-AF65-F5344CB8AC3E}">
        <p14:creationId xmlns:p14="http://schemas.microsoft.com/office/powerpoint/2010/main" val="73558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283CE05-88E3-3C44-98E3-7925C83CF08F}" type="slidenum">
              <a:rPr lang="en-GR" smtClean="0"/>
              <a:t>4</a:t>
            </a:fld>
            <a:endParaRPr lang="en-GR"/>
          </a:p>
        </p:txBody>
      </p:sp>
    </p:spTree>
    <p:extLst>
      <p:ext uri="{BB962C8B-B14F-4D97-AF65-F5344CB8AC3E}">
        <p14:creationId xmlns:p14="http://schemas.microsoft.com/office/powerpoint/2010/main" val="186668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283CE05-88E3-3C44-98E3-7925C83CF08F}" type="slidenum">
              <a:rPr lang="en-GR" smtClean="0"/>
              <a:t>9</a:t>
            </a:fld>
            <a:endParaRPr lang="en-GR"/>
          </a:p>
        </p:txBody>
      </p:sp>
    </p:spTree>
    <p:extLst>
      <p:ext uri="{BB962C8B-B14F-4D97-AF65-F5344CB8AC3E}">
        <p14:creationId xmlns:p14="http://schemas.microsoft.com/office/powerpoint/2010/main" val="2491654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283CE05-88E3-3C44-98E3-7925C83CF08F}" type="slidenum">
              <a:rPr lang="en-GR" smtClean="0"/>
              <a:t>10</a:t>
            </a:fld>
            <a:endParaRPr lang="en-GR"/>
          </a:p>
        </p:txBody>
      </p:sp>
    </p:spTree>
    <p:extLst>
      <p:ext uri="{BB962C8B-B14F-4D97-AF65-F5344CB8AC3E}">
        <p14:creationId xmlns:p14="http://schemas.microsoft.com/office/powerpoint/2010/main" val="65672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283CE05-88E3-3C44-98E3-7925C83CF08F}" type="slidenum">
              <a:rPr lang="en-GR" smtClean="0"/>
              <a:t>11</a:t>
            </a:fld>
            <a:endParaRPr lang="en-GR"/>
          </a:p>
        </p:txBody>
      </p:sp>
    </p:spTree>
    <p:extLst>
      <p:ext uri="{BB962C8B-B14F-4D97-AF65-F5344CB8AC3E}">
        <p14:creationId xmlns:p14="http://schemas.microsoft.com/office/powerpoint/2010/main" val="150121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283CE05-88E3-3C44-98E3-7925C83CF08F}" type="slidenum">
              <a:rPr lang="en-GR" smtClean="0"/>
              <a:t>12</a:t>
            </a:fld>
            <a:endParaRPr lang="en-GR"/>
          </a:p>
        </p:txBody>
      </p:sp>
    </p:spTree>
    <p:extLst>
      <p:ext uri="{BB962C8B-B14F-4D97-AF65-F5344CB8AC3E}">
        <p14:creationId xmlns:p14="http://schemas.microsoft.com/office/powerpoint/2010/main" val="217709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7283CE05-88E3-3C44-98E3-7925C83CF08F}" type="slidenum">
              <a:rPr lang="en-GR" smtClean="0"/>
              <a:t>13</a:t>
            </a:fld>
            <a:endParaRPr lang="en-GR"/>
          </a:p>
        </p:txBody>
      </p:sp>
    </p:spTree>
    <p:extLst>
      <p:ext uri="{BB962C8B-B14F-4D97-AF65-F5344CB8AC3E}">
        <p14:creationId xmlns:p14="http://schemas.microsoft.com/office/powerpoint/2010/main" val="274441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ythicalpeloponnese.g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www.instagram.com/tbexevent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hyperlink" Target="mailto:tma@mindhaus.g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B42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851208" y="4984608"/>
            <a:ext cx="3857584" cy="7560000"/>
            <a:chOff x="0" y="0"/>
            <a:chExt cx="4224555" cy="21381995"/>
          </a:xfrm>
        </p:grpSpPr>
        <p:sp>
          <p:nvSpPr>
            <p:cNvPr id="3" name="Freeform 3"/>
            <p:cNvSpPr/>
            <p:nvPr/>
          </p:nvSpPr>
          <p:spPr>
            <a:xfrm>
              <a:off x="0" y="0"/>
              <a:ext cx="4224555" cy="21381996"/>
            </a:xfrm>
            <a:custGeom>
              <a:avLst/>
              <a:gdLst/>
              <a:ahLst/>
              <a:cxnLst/>
              <a:rect l="l" t="t" r="r" b="b"/>
              <a:pathLst>
                <a:path w="4224555" h="21381996">
                  <a:moveTo>
                    <a:pt x="0" y="0"/>
                  </a:moveTo>
                  <a:lnTo>
                    <a:pt x="4224555" y="0"/>
                  </a:lnTo>
                  <a:lnTo>
                    <a:pt x="4224555" y="21381996"/>
                  </a:lnTo>
                  <a:lnTo>
                    <a:pt x="0" y="21381996"/>
                  </a:lnTo>
                  <a:close/>
                </a:path>
              </a:pathLst>
            </a:custGeom>
            <a:solidFill>
              <a:srgbClr val="FFFFFF"/>
            </a:solidFill>
          </p:spPr>
        </p:sp>
      </p:grpSp>
      <p:sp>
        <p:nvSpPr>
          <p:cNvPr id="6" name="TextBox 6"/>
          <p:cNvSpPr txBox="1"/>
          <p:nvPr/>
        </p:nvSpPr>
        <p:spPr>
          <a:xfrm>
            <a:off x="756000" y="3670300"/>
            <a:ext cx="5841366" cy="766044"/>
          </a:xfrm>
          <a:prstGeom prst="rect">
            <a:avLst/>
          </a:prstGeom>
        </p:spPr>
        <p:txBody>
          <a:bodyPr lIns="0" tIns="0" rIns="0" bIns="0" rtlCol="0" anchor="t">
            <a:spAutoFit/>
          </a:bodyPr>
          <a:lstStyle/>
          <a:p>
            <a:pPr>
              <a:lnSpc>
                <a:spcPts val="5692"/>
              </a:lnSpc>
            </a:pPr>
            <a:r>
              <a:rPr lang="el-GR" sz="6697" spc="-334" dirty="0">
                <a:solidFill>
                  <a:srgbClr val="FFFFFF"/>
                </a:solidFill>
                <a:latin typeface="Inter"/>
              </a:rPr>
              <a:t>Πελοπόννησος</a:t>
            </a:r>
            <a:endParaRPr lang="en-US" sz="6697" spc="-334" dirty="0">
              <a:solidFill>
                <a:srgbClr val="FFFFFF"/>
              </a:solidFill>
              <a:latin typeface="Inter"/>
            </a:endParaRPr>
          </a:p>
        </p:txBody>
      </p:sp>
      <p:sp>
        <p:nvSpPr>
          <p:cNvPr id="7" name="TextBox 7"/>
          <p:cNvSpPr txBox="1"/>
          <p:nvPr/>
        </p:nvSpPr>
        <p:spPr>
          <a:xfrm>
            <a:off x="721480" y="341682"/>
            <a:ext cx="5260334" cy="1015663"/>
          </a:xfrm>
          <a:prstGeom prst="rect">
            <a:avLst/>
          </a:prstGeom>
        </p:spPr>
        <p:txBody>
          <a:bodyPr wrap="square" lIns="0" tIns="0" rIns="0" bIns="0" rtlCol="0" anchor="t">
            <a:spAutoFit/>
          </a:bodyPr>
          <a:lstStyle/>
          <a:p>
            <a:r>
              <a:rPr lang="en-US" sz="6600" spc="-646" dirty="0">
                <a:solidFill>
                  <a:srgbClr val="FFFFFF"/>
                </a:solidFill>
                <a:latin typeface="Inter Bold"/>
              </a:rPr>
              <a:t>TBEX EUROPE </a:t>
            </a:r>
          </a:p>
        </p:txBody>
      </p:sp>
      <p:sp>
        <p:nvSpPr>
          <p:cNvPr id="8" name="TextBox 8"/>
          <p:cNvSpPr txBox="1"/>
          <p:nvPr/>
        </p:nvSpPr>
        <p:spPr>
          <a:xfrm>
            <a:off x="5073650" y="10147300"/>
            <a:ext cx="2693228" cy="216085"/>
          </a:xfrm>
          <a:prstGeom prst="rect">
            <a:avLst/>
          </a:prstGeom>
        </p:spPr>
        <p:txBody>
          <a:bodyPr lIns="0" tIns="0" rIns="0" bIns="0" rtlCol="0" anchor="t">
            <a:spAutoFit/>
          </a:bodyPr>
          <a:lstStyle/>
          <a:p>
            <a:pPr>
              <a:lnSpc>
                <a:spcPts val="1837"/>
              </a:lnSpc>
            </a:pPr>
            <a:r>
              <a:rPr lang="en-US" sz="1424" dirty="0">
                <a:solidFill>
                  <a:schemeClr val="tx1">
                    <a:lumMod val="50000"/>
                    <a:lumOff val="50000"/>
                  </a:schemeClr>
                </a:solidFill>
                <a:latin typeface="Inter"/>
                <a:hlinkClick r:id="rId3">
                  <a:extLst>
                    <a:ext uri="{A12FA001-AC4F-418D-AE19-62706E023703}">
                      <ahyp:hlinkClr xmlns:ahyp="http://schemas.microsoft.com/office/drawing/2018/hyperlinkcolor" val="tx"/>
                    </a:ext>
                  </a:extLst>
                </a:hlinkClick>
              </a:rPr>
              <a:t>mythicalpeloponnese.gr</a:t>
            </a:r>
            <a:endParaRPr lang="en-US" sz="1424" dirty="0">
              <a:solidFill>
                <a:schemeClr val="tx1">
                  <a:lumMod val="50000"/>
                  <a:lumOff val="50000"/>
                </a:schemeClr>
              </a:solidFill>
              <a:latin typeface="Inter"/>
            </a:endParaRPr>
          </a:p>
        </p:txBody>
      </p:sp>
      <p:sp>
        <p:nvSpPr>
          <p:cNvPr id="14" name="TextBox 14"/>
          <p:cNvSpPr txBox="1"/>
          <p:nvPr/>
        </p:nvSpPr>
        <p:spPr>
          <a:xfrm>
            <a:off x="756000" y="5451863"/>
            <a:ext cx="5079650" cy="691343"/>
          </a:xfrm>
          <a:prstGeom prst="rect">
            <a:avLst/>
          </a:prstGeom>
        </p:spPr>
        <p:txBody>
          <a:bodyPr wrap="square" lIns="0" tIns="0" rIns="0" bIns="0" rtlCol="0" anchor="t">
            <a:spAutoFit/>
          </a:bodyPr>
          <a:lstStyle/>
          <a:p>
            <a:pPr>
              <a:lnSpc>
                <a:spcPct val="150000"/>
              </a:lnSpc>
            </a:pPr>
            <a:r>
              <a:rPr lang="el-GR" sz="16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Η ευκαιρία σας για συμμετοχή στο μεγαλύτερο διεθνές συνέδριο δημιουργών τουριστικού περιεχομένου.</a:t>
            </a:r>
            <a:endParaRPr lang="en-US" sz="16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a:extLst>
              <a:ext uri="{FF2B5EF4-FFF2-40B4-BE49-F238E27FC236}">
                <a16:creationId xmlns:a16="http://schemas.microsoft.com/office/drawing/2014/main" id="{844BCD44-3AC7-9E7E-A53C-F17F7173C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6569915"/>
            <a:ext cx="7588250" cy="412348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74C7414-DFB2-2F98-9D32-D5113F216E47}"/>
              </a:ext>
            </a:extLst>
          </p:cNvPr>
          <p:cNvSpPr txBox="1"/>
          <p:nvPr/>
        </p:nvSpPr>
        <p:spPr>
          <a:xfrm>
            <a:off x="721479" y="1203861"/>
            <a:ext cx="3882042" cy="1107996"/>
          </a:xfrm>
          <a:prstGeom prst="rect">
            <a:avLst/>
          </a:prstGeom>
          <a:noFill/>
        </p:spPr>
        <p:txBody>
          <a:bodyPr wrap="square">
            <a:spAutoFit/>
          </a:bodyPr>
          <a:lstStyle/>
          <a:p>
            <a:r>
              <a:rPr lang="en-US" sz="6600" spc="-646" dirty="0">
                <a:solidFill>
                  <a:srgbClr val="FFFFFF"/>
                </a:solidFill>
                <a:latin typeface="Inter Bold"/>
              </a:rPr>
              <a:t>20</a:t>
            </a:r>
            <a:endParaRPr lang="en-GR" sz="8000" dirty="0"/>
          </a:p>
        </p:txBody>
      </p:sp>
      <p:sp>
        <p:nvSpPr>
          <p:cNvPr id="20" name="TextBox 19">
            <a:extLst>
              <a:ext uri="{FF2B5EF4-FFF2-40B4-BE49-F238E27FC236}">
                <a16:creationId xmlns:a16="http://schemas.microsoft.com/office/drawing/2014/main" id="{29D56B15-F634-916E-B25E-800C7A578236}"/>
              </a:ext>
            </a:extLst>
          </p:cNvPr>
          <p:cNvSpPr txBox="1"/>
          <p:nvPr/>
        </p:nvSpPr>
        <p:spPr>
          <a:xfrm>
            <a:off x="721479" y="2066040"/>
            <a:ext cx="3882042" cy="1107996"/>
          </a:xfrm>
          <a:prstGeom prst="rect">
            <a:avLst/>
          </a:prstGeom>
          <a:noFill/>
        </p:spPr>
        <p:txBody>
          <a:bodyPr wrap="square">
            <a:spAutoFit/>
          </a:bodyPr>
          <a:lstStyle/>
          <a:p>
            <a:r>
              <a:rPr lang="en-US" sz="6600" spc="-646" dirty="0">
                <a:solidFill>
                  <a:srgbClr val="FFFFFF"/>
                </a:solidFill>
                <a:latin typeface="Inter Bold"/>
              </a:rPr>
              <a:t>23</a:t>
            </a:r>
            <a:endParaRPr lang="en-GR" sz="6600" dirty="0"/>
          </a:p>
        </p:txBody>
      </p:sp>
      <p:cxnSp>
        <p:nvCxnSpPr>
          <p:cNvPr id="21" name="Straight Connector 20">
            <a:extLst>
              <a:ext uri="{FF2B5EF4-FFF2-40B4-BE49-F238E27FC236}">
                <a16:creationId xmlns:a16="http://schemas.microsoft.com/office/drawing/2014/main" id="{D8FFFF28-01AD-52F5-8DAD-FB91A50AAA30}"/>
              </a:ext>
            </a:extLst>
          </p:cNvPr>
          <p:cNvCxnSpPr>
            <a:cxnSpLocks/>
          </p:cNvCxnSpPr>
          <p:nvPr/>
        </p:nvCxnSpPr>
        <p:spPr>
          <a:xfrm>
            <a:off x="756000" y="3289300"/>
            <a:ext cx="14220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 descr="TBEX">
            <a:extLst>
              <a:ext uri="{FF2B5EF4-FFF2-40B4-BE49-F238E27FC236}">
                <a16:creationId xmlns:a16="http://schemas.microsoft.com/office/drawing/2014/main" id="{5D1DD4C7-DC40-9B52-5E9C-E28EF8DA2A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1813" y="341682"/>
            <a:ext cx="1231106" cy="1231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F9BB3D52-B8F9-49B3-67EF-5ED5BCFF2B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188" y="9645425"/>
            <a:ext cx="885714" cy="885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7" name="Group 4">
            <a:extLst>
              <a:ext uri="{FF2B5EF4-FFF2-40B4-BE49-F238E27FC236}">
                <a16:creationId xmlns:a16="http://schemas.microsoft.com/office/drawing/2014/main" id="{FC046BE5-B920-608D-AF6A-C6C03540F38C}"/>
              </a:ext>
            </a:extLst>
          </p:cNvPr>
          <p:cNvGrpSpPr/>
          <p:nvPr/>
        </p:nvGrpSpPr>
        <p:grpSpPr>
          <a:xfrm rot="5400000">
            <a:off x="3015396" y="-978752"/>
            <a:ext cx="643055" cy="6673852"/>
            <a:chOff x="0" y="0"/>
            <a:chExt cx="1956947" cy="9057753"/>
          </a:xfrm>
        </p:grpSpPr>
        <p:sp>
          <p:nvSpPr>
            <p:cNvPr id="48" name="Freeform 5">
              <a:extLst>
                <a:ext uri="{FF2B5EF4-FFF2-40B4-BE49-F238E27FC236}">
                  <a16:creationId xmlns:a16="http://schemas.microsoft.com/office/drawing/2014/main" id="{7B90AD4E-3BEE-D90F-31AA-780D7B083FAC}"/>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2" name="TextBox 2"/>
          <p:cNvSpPr txBox="1"/>
          <p:nvPr/>
        </p:nvSpPr>
        <p:spPr>
          <a:xfrm>
            <a:off x="577850" y="2222500"/>
            <a:ext cx="6502227" cy="524567"/>
          </a:xfrm>
          <a:prstGeom prst="rect">
            <a:avLst/>
          </a:prstGeom>
        </p:spPr>
        <p:txBody>
          <a:bodyPr wrap="square" lIns="0" tIns="0" rIns="0" bIns="0" rtlCol="0" anchor="t">
            <a:spAutoFit/>
          </a:bodyPr>
          <a:lstStyle/>
          <a:p>
            <a:pPr>
              <a:lnSpc>
                <a:spcPts val="3907"/>
              </a:lnSpc>
            </a:pPr>
            <a:r>
              <a:rPr lang="el-GR" sz="4000" spc="-229" dirty="0">
                <a:solidFill>
                  <a:schemeClr val="bg1"/>
                </a:solidFill>
                <a:latin typeface="Inter Bold"/>
              </a:rPr>
              <a:t>Γιατί είναι σημαντικό για εμάς</a:t>
            </a:r>
            <a:r>
              <a:rPr lang="en-US" sz="4000" spc="-229" dirty="0">
                <a:solidFill>
                  <a:schemeClr val="bg1"/>
                </a:solidFill>
                <a:latin typeface="Inter Bold"/>
              </a:rPr>
              <a:t>?</a:t>
            </a:r>
          </a:p>
        </p:txBody>
      </p:sp>
      <p:sp>
        <p:nvSpPr>
          <p:cNvPr id="45" name="AutoShape 45"/>
          <p:cNvSpPr/>
          <p:nvPr/>
        </p:nvSpPr>
        <p:spPr>
          <a:xfrm>
            <a:off x="756000" y="9936000"/>
            <a:ext cx="6048000" cy="0"/>
          </a:xfrm>
          <a:prstGeom prst="line">
            <a:avLst/>
          </a:prstGeom>
          <a:ln w="19050" cap="flat">
            <a:solidFill>
              <a:srgbClr val="A6A6A6"/>
            </a:solidFill>
            <a:prstDash val="solid"/>
            <a:headEnd type="none" w="sm" len="sm"/>
            <a:tailEnd type="none" w="sm" len="sm"/>
          </a:ln>
        </p:spPr>
      </p:sp>
      <p:pic>
        <p:nvPicPr>
          <p:cNvPr id="51" name="Picture 2" descr="TBEX">
            <a:extLst>
              <a:ext uri="{FF2B5EF4-FFF2-40B4-BE49-F238E27FC236}">
                <a16:creationId xmlns:a16="http://schemas.microsoft.com/office/drawing/2014/main" id="{A6D5267E-84BF-2D4D-93AE-83EEFAD96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CF1436F0-2B90-9A4A-789B-70D1FF607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a:extLst>
              <a:ext uri="{FF2B5EF4-FFF2-40B4-BE49-F238E27FC236}">
                <a16:creationId xmlns:a16="http://schemas.microsoft.com/office/drawing/2014/main" id="{A7E02B80-3E53-364E-1D27-0AFA94E21B78}"/>
              </a:ext>
            </a:extLst>
          </p:cNvPr>
          <p:cNvSpPr txBox="1"/>
          <p:nvPr/>
        </p:nvSpPr>
        <p:spPr>
          <a:xfrm>
            <a:off x="-881617" y="3748751"/>
            <a:ext cx="9319734" cy="342851"/>
          </a:xfrm>
          <a:prstGeom prst="rect">
            <a:avLst/>
          </a:prstGeom>
        </p:spPr>
        <p:txBody>
          <a:bodyPr wrap="square" lIns="0" tIns="0" rIns="0" bIns="0" rtlCol="0" anchor="t">
            <a:spAutoFit/>
          </a:bodyPr>
          <a:lstStyle/>
          <a:p>
            <a:pPr algn="ctr">
              <a:lnSpc>
                <a:spcPts val="2958"/>
              </a:lnSpc>
            </a:pPr>
            <a:r>
              <a:rPr lang="el-GR"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ΠΟΛΙΤΙΣΜΟΣ, ΤΟ ΣΗΜΕΙΟ, ΕΣΕΙΣ</a:t>
            </a:r>
            <a:endParaRPr lang="en-US"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4">
            <a:extLst>
              <a:ext uri="{FF2B5EF4-FFF2-40B4-BE49-F238E27FC236}">
                <a16:creationId xmlns:a16="http://schemas.microsoft.com/office/drawing/2014/main" id="{57558D04-373D-B7FE-468A-B4DB893ABAC6}"/>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grpSp>
        <p:nvGrpSpPr>
          <p:cNvPr id="6" name="Group 2">
            <a:extLst>
              <a:ext uri="{FF2B5EF4-FFF2-40B4-BE49-F238E27FC236}">
                <a16:creationId xmlns:a16="http://schemas.microsoft.com/office/drawing/2014/main" id="{D8B86360-4E6A-D1DC-2D62-317A9691D8CB}"/>
              </a:ext>
            </a:extLst>
          </p:cNvPr>
          <p:cNvGrpSpPr/>
          <p:nvPr/>
        </p:nvGrpSpPr>
        <p:grpSpPr>
          <a:xfrm>
            <a:off x="-2" y="5197601"/>
            <a:ext cx="2642126" cy="3729317"/>
            <a:chOff x="0" y="57150"/>
            <a:chExt cx="3522835" cy="4972421"/>
          </a:xfrm>
        </p:grpSpPr>
        <p:sp>
          <p:nvSpPr>
            <p:cNvPr id="7" name="TextBox 3">
              <a:extLst>
                <a:ext uri="{FF2B5EF4-FFF2-40B4-BE49-F238E27FC236}">
                  <a16:creationId xmlns:a16="http://schemas.microsoft.com/office/drawing/2014/main" id="{81685761-84E2-8E11-CAEF-9D6DAFCE7B43}"/>
                </a:ext>
              </a:extLst>
            </p:cNvPr>
            <p:cNvSpPr txBox="1"/>
            <p:nvPr/>
          </p:nvSpPr>
          <p:spPr>
            <a:xfrm>
              <a:off x="0" y="57150"/>
              <a:ext cx="3522835" cy="649750"/>
            </a:xfrm>
            <a:prstGeom prst="rect">
              <a:avLst/>
            </a:prstGeom>
          </p:spPr>
          <p:txBody>
            <a:bodyPr lIns="0" tIns="0" rIns="0" bIns="0" rtlCol="0" anchor="t">
              <a:spAutoFit/>
            </a:bodyPr>
            <a:lstStyle/>
            <a:p>
              <a:pPr algn="ctr">
                <a:lnSpc>
                  <a:spcPts val="3767"/>
                </a:lnSpc>
              </a:pPr>
              <a:r>
                <a:rPr lang="el-GR" sz="3200" spc="-229" dirty="0">
                  <a:solidFill>
                    <a:schemeClr val="tx1">
                      <a:lumMod val="65000"/>
                      <a:lumOff val="35000"/>
                    </a:schemeClr>
                  </a:solidFill>
                  <a:latin typeface="Arial Nova"/>
                  <a:ea typeface="Helvetica Neue" panose="02000503000000020004" pitchFamily="2" charset="0"/>
                  <a:cs typeface="Helvetica Neue" panose="02000503000000020004" pitchFamily="2" charset="0"/>
                </a:rPr>
                <a:t>ΠΟΛΙΤΙΣΜΟΣ</a:t>
              </a:r>
              <a:endParaRPr lang="en-US" sz="4000" spc="-229">
                <a:solidFill>
                  <a:schemeClr val="tx1">
                    <a:lumMod val="65000"/>
                    <a:lumOff val="35000"/>
                  </a:schemeClr>
                </a:solidFill>
                <a:latin typeface="Arial Nova"/>
                <a:ea typeface="Helvetica Neue" panose="02000503000000020004" pitchFamily="2" charset="0"/>
                <a:cs typeface="Helvetica Neue" panose="02000503000000020004" pitchFamily="2" charset="0"/>
              </a:endParaRPr>
            </a:p>
          </p:txBody>
        </p:sp>
        <p:sp>
          <p:nvSpPr>
            <p:cNvPr id="8" name="TextBox 4">
              <a:extLst>
                <a:ext uri="{FF2B5EF4-FFF2-40B4-BE49-F238E27FC236}">
                  <a16:creationId xmlns:a16="http://schemas.microsoft.com/office/drawing/2014/main" id="{F1CD1619-1178-13B0-28AE-CF4FD06F709A}"/>
                </a:ext>
              </a:extLst>
            </p:cNvPr>
            <p:cNvSpPr txBox="1"/>
            <p:nvPr/>
          </p:nvSpPr>
          <p:spPr>
            <a:xfrm>
              <a:off x="304269" y="940675"/>
              <a:ext cx="2912534" cy="4088896"/>
            </a:xfrm>
            <a:prstGeom prst="rect">
              <a:avLst/>
            </a:prstGeom>
          </p:spPr>
          <p:txBody>
            <a:bodyPr lIns="0" tIns="0" rIns="0" bIns="0" rtlCol="0" anchor="t">
              <a:spAutoFit/>
            </a:bodyPr>
            <a:lstStyle/>
            <a:p>
              <a:pPr algn="ctr">
                <a:lnSpc>
                  <a:spcPts val="2245"/>
                </a:lnSpc>
              </a:pPr>
              <a:r>
                <a:rPr lang="el-GR" sz="1200" dirty="0">
                  <a:solidFill>
                    <a:srgbClr val="4B4A4A"/>
                  </a:solidFill>
                  <a:latin typeface="Arial Nova"/>
                  <a:ea typeface="Helvetica Neue" panose="02000503000000020004" pitchFamily="2" charset="0"/>
                  <a:cs typeface="Helvetica Neue" panose="02000503000000020004" pitchFamily="2" charset="0"/>
                </a:rPr>
                <a:t>Είναι επιθυμία μας οι συμμετέχοντες να απολαύσουν την Πελοπόννησο στο έπακρο. Με το συνέδριο,  τις παράλληλες εκδηλώσεις του, τα </a:t>
              </a:r>
              <a:r>
                <a:rPr lang="el-GR" sz="1200" dirty="0" err="1">
                  <a:solidFill>
                    <a:srgbClr val="4B4A4A"/>
                  </a:solidFill>
                  <a:latin typeface="Arial Nova"/>
                  <a:ea typeface="Helvetica Neue" panose="02000503000000020004" pitchFamily="2" charset="0"/>
                  <a:cs typeface="Helvetica Neue" panose="02000503000000020004" pitchFamily="2" charset="0"/>
                </a:rPr>
                <a:t>πάρτυ</a:t>
              </a:r>
              <a:r>
                <a:rPr lang="el-GR" sz="1200" dirty="0">
                  <a:solidFill>
                    <a:srgbClr val="4B4A4A"/>
                  </a:solidFill>
                  <a:latin typeface="Arial Nova"/>
                  <a:ea typeface="Helvetica Neue" panose="02000503000000020004" pitchFamily="2" charset="0"/>
                  <a:cs typeface="Helvetica Neue" panose="02000503000000020004" pitchFamily="2" charset="0"/>
                </a:rPr>
                <a:t>, και τις δράσεις σε όλη την περιφέρεια, είναι σημαντικό ο χώρος ή οι υπηρεσίες σας και γενικότερα η συμμετοχή σας να αποτελ</a:t>
              </a:r>
              <a:r>
                <a:rPr lang="en-US" sz="1200" dirty="0">
                  <a:solidFill>
                    <a:srgbClr val="4B4A4A"/>
                  </a:solidFill>
                  <a:latin typeface="Arial Nova"/>
                  <a:ea typeface="Helvetica Neue" panose="02000503000000020004" pitchFamily="2" charset="0"/>
                  <a:cs typeface="Helvetica Neue" panose="02000503000000020004" pitchFamily="2" charset="0"/>
                </a:rPr>
                <a:t>έ</a:t>
              </a:r>
              <a:r>
                <a:rPr lang="el-GR" sz="1200" dirty="0" err="1">
                  <a:solidFill>
                    <a:srgbClr val="4B4A4A"/>
                  </a:solidFill>
                  <a:latin typeface="Arial Nova"/>
                  <a:ea typeface="Helvetica Neue" panose="02000503000000020004" pitchFamily="2" charset="0"/>
                  <a:cs typeface="Helvetica Neue" panose="02000503000000020004" pitchFamily="2" charset="0"/>
                </a:rPr>
                <a:t>σουν</a:t>
              </a:r>
              <a:r>
                <a:rPr lang="el-GR" sz="1200" dirty="0">
                  <a:solidFill>
                    <a:srgbClr val="4B4A4A"/>
                  </a:solidFill>
                  <a:latin typeface="Arial Nova"/>
                  <a:ea typeface="Helvetica Neue" panose="02000503000000020004" pitchFamily="2" charset="0"/>
                  <a:cs typeface="Helvetica Neue" panose="02000503000000020004" pitchFamily="2" charset="0"/>
                </a:rPr>
                <a:t> μέρος αυτής της εμπειρίας.</a:t>
              </a:r>
              <a:r>
                <a:rPr lang="en-US" sz="1200" dirty="0">
                  <a:solidFill>
                    <a:srgbClr val="4B4A4A"/>
                  </a:solidFill>
                  <a:latin typeface="Arial Nova"/>
                  <a:ea typeface="Helvetica Neue" panose="02000503000000020004" pitchFamily="2" charset="0"/>
                  <a:cs typeface="Helvetica Neue" panose="02000503000000020004" pitchFamily="2" charset="0"/>
                </a:rPr>
                <a:t> </a:t>
              </a:r>
            </a:p>
          </p:txBody>
        </p:sp>
      </p:grpSp>
      <p:grpSp>
        <p:nvGrpSpPr>
          <p:cNvPr id="9" name="Group 5">
            <a:extLst>
              <a:ext uri="{FF2B5EF4-FFF2-40B4-BE49-F238E27FC236}">
                <a16:creationId xmlns:a16="http://schemas.microsoft.com/office/drawing/2014/main" id="{4FEA4E6C-A978-4B56-3F2D-067B43DD778F}"/>
              </a:ext>
            </a:extLst>
          </p:cNvPr>
          <p:cNvGrpSpPr/>
          <p:nvPr/>
        </p:nvGrpSpPr>
        <p:grpSpPr>
          <a:xfrm>
            <a:off x="2551124" y="5215217"/>
            <a:ext cx="2609850" cy="2594453"/>
            <a:chOff x="0" y="57150"/>
            <a:chExt cx="3479800" cy="3459268"/>
          </a:xfrm>
        </p:grpSpPr>
        <p:sp>
          <p:nvSpPr>
            <p:cNvPr id="10" name="TextBox 6">
              <a:extLst>
                <a:ext uri="{FF2B5EF4-FFF2-40B4-BE49-F238E27FC236}">
                  <a16:creationId xmlns:a16="http://schemas.microsoft.com/office/drawing/2014/main" id="{6AF5A7C9-AE91-15D4-E5F4-3EF8EA5EC40E}"/>
                </a:ext>
              </a:extLst>
            </p:cNvPr>
            <p:cNvSpPr txBox="1"/>
            <p:nvPr/>
          </p:nvSpPr>
          <p:spPr>
            <a:xfrm>
              <a:off x="286152" y="932208"/>
              <a:ext cx="2959100" cy="2584210"/>
            </a:xfrm>
            <a:prstGeom prst="rect">
              <a:avLst/>
            </a:prstGeom>
          </p:spPr>
          <p:txBody>
            <a:bodyPr lIns="0" tIns="0" rIns="0" bIns="0" rtlCol="0" anchor="t">
              <a:spAutoFit/>
            </a:bodyPr>
            <a:lstStyle/>
            <a:p>
              <a:pPr algn="ctr">
                <a:lnSpc>
                  <a:spcPts val="2245"/>
                </a:lnSpc>
              </a:pPr>
              <a:r>
                <a:rPr lang="el-GR" sz="1200" dirty="0">
                  <a:solidFill>
                    <a:srgbClr val="4B4A4A"/>
                  </a:solidFill>
                  <a:latin typeface="Arial Nova"/>
                  <a:ea typeface="Helvetica Neue" panose="02000503000000020004" pitchFamily="2" charset="0"/>
                  <a:cs typeface="Helvetica Neue" panose="02000503000000020004" pitchFamily="2" charset="0"/>
                </a:rPr>
                <a:t>Η Καλαμάτα βρίσκεται στο επίκεντρο της εμπειρίας.</a:t>
              </a:r>
              <a:br>
                <a:rPr lang="en-US" sz="1200" dirty="0">
                  <a:latin typeface="Arial Nova"/>
                  <a:ea typeface="Helvetica Neue" panose="02000503000000020004" pitchFamily="2" charset="0"/>
                  <a:cs typeface="Helvetica Neue" panose="02000503000000020004" pitchFamily="2" charset="0"/>
                </a:rPr>
              </a:br>
              <a:r>
                <a:rPr lang="el-GR" sz="1200" dirty="0">
                  <a:solidFill>
                    <a:srgbClr val="4B4A4A"/>
                  </a:solidFill>
                  <a:latin typeface="Arial Nova"/>
                  <a:ea typeface="Helvetica Neue" panose="02000503000000020004" pitchFamily="2" charset="0"/>
                  <a:cs typeface="Helvetica Neue" panose="02000503000000020004" pitchFamily="2" charset="0"/>
                </a:rPr>
                <a:t>Η ΠΕΡΙΦΕΡΕΙΑ σε όλη της τη ΜΕΓΑΛΟΠΡΕΠΕΙΑ</a:t>
              </a:r>
              <a:r>
                <a:rPr lang="en-US" sz="1200" dirty="0">
                  <a:solidFill>
                    <a:srgbClr val="4B4A4A"/>
                  </a:solidFill>
                  <a:latin typeface="Arial Nova"/>
                  <a:ea typeface="Helvetica Neue" panose="02000503000000020004" pitchFamily="2" charset="0"/>
                  <a:cs typeface="Helvetica Neue" panose="02000503000000020004" pitchFamily="2" charset="0"/>
                </a:rPr>
                <a:t>! </a:t>
              </a:r>
            </a:p>
            <a:p>
              <a:pPr algn="ctr">
                <a:lnSpc>
                  <a:spcPts val="2245"/>
                </a:lnSpc>
              </a:pPr>
              <a:r>
                <a:rPr lang="el-GR" sz="1200" dirty="0">
                  <a:solidFill>
                    <a:srgbClr val="4B4A4A"/>
                  </a:solidFill>
                  <a:latin typeface="Arial Nova"/>
                  <a:ea typeface="Helvetica Neue" panose="02000503000000020004" pitchFamily="2" charset="0"/>
                  <a:cs typeface="Helvetica Neue" panose="02000503000000020004" pitchFamily="2" charset="0"/>
                </a:rPr>
                <a:t>Και η υπέροχη χώρα που μπορούμε να αποκαλούμε </a:t>
              </a:r>
            </a:p>
            <a:p>
              <a:pPr algn="ctr">
                <a:lnSpc>
                  <a:spcPts val="2245"/>
                </a:lnSpc>
              </a:pPr>
              <a:r>
                <a:rPr lang="el-GR" sz="1200" dirty="0">
                  <a:solidFill>
                    <a:srgbClr val="4B4A4A"/>
                  </a:solidFill>
                  <a:latin typeface="Arial Nova"/>
                  <a:ea typeface="Helvetica Neue" panose="02000503000000020004" pitchFamily="2" charset="0"/>
                  <a:cs typeface="Helvetica Neue" panose="02000503000000020004" pitchFamily="2" charset="0"/>
                </a:rPr>
                <a:t>ΣΠΙΤΙ ΜΑΣ</a:t>
              </a:r>
              <a:r>
                <a:rPr lang="en-US" sz="1200" dirty="0">
                  <a:solidFill>
                    <a:srgbClr val="4B4A4A"/>
                  </a:solidFill>
                  <a:latin typeface="Arial Nova"/>
                  <a:ea typeface="Helvetica Neue" panose="02000503000000020004" pitchFamily="2" charset="0"/>
                  <a:cs typeface="Helvetica Neue" panose="02000503000000020004" pitchFamily="2" charset="0"/>
                </a:rPr>
                <a:t>.</a:t>
              </a:r>
            </a:p>
          </p:txBody>
        </p:sp>
        <p:sp>
          <p:nvSpPr>
            <p:cNvPr id="11" name="TextBox 7">
              <a:extLst>
                <a:ext uri="{FF2B5EF4-FFF2-40B4-BE49-F238E27FC236}">
                  <a16:creationId xmlns:a16="http://schemas.microsoft.com/office/drawing/2014/main" id="{3C1F1356-3139-85E2-0790-9698933DDC69}"/>
                </a:ext>
              </a:extLst>
            </p:cNvPr>
            <p:cNvSpPr txBox="1"/>
            <p:nvPr/>
          </p:nvSpPr>
          <p:spPr>
            <a:xfrm>
              <a:off x="0" y="57150"/>
              <a:ext cx="3479800" cy="649750"/>
            </a:xfrm>
            <a:prstGeom prst="rect">
              <a:avLst/>
            </a:prstGeom>
          </p:spPr>
          <p:txBody>
            <a:bodyPr lIns="0" tIns="0" rIns="0" bIns="0" rtlCol="0" anchor="t">
              <a:spAutoFit/>
            </a:bodyPr>
            <a:lstStyle/>
            <a:p>
              <a:pPr algn="ctr">
                <a:lnSpc>
                  <a:spcPts val="3767"/>
                </a:lnSpc>
              </a:pPr>
              <a:r>
                <a:rPr lang="el-GR" sz="3200" spc="-229" dirty="0">
                  <a:solidFill>
                    <a:schemeClr val="tx1">
                      <a:lumMod val="65000"/>
                      <a:lumOff val="35000"/>
                    </a:schemeClr>
                  </a:solidFill>
                  <a:latin typeface="Arial Nova"/>
                  <a:ea typeface="Helvetica Neue" panose="02000503000000020004" pitchFamily="2" charset="0"/>
                  <a:cs typeface="Helvetica Neue" panose="02000503000000020004" pitchFamily="2" charset="0"/>
                </a:rPr>
                <a:t>ΤΟ ΣΗΜΕΙΟ</a:t>
              </a:r>
              <a:endParaRPr lang="en-US" sz="3200" spc="-229">
                <a:solidFill>
                  <a:schemeClr val="tx1">
                    <a:lumMod val="65000"/>
                    <a:lumOff val="35000"/>
                  </a:schemeClr>
                </a:solidFill>
                <a:latin typeface="Arial Nova"/>
                <a:ea typeface="Helvetica Neue" panose="02000503000000020004" pitchFamily="2" charset="0"/>
                <a:cs typeface="Helvetica Neue" panose="02000503000000020004" pitchFamily="2" charset="0"/>
              </a:endParaRPr>
            </a:p>
          </p:txBody>
        </p:sp>
      </p:grpSp>
      <p:grpSp>
        <p:nvGrpSpPr>
          <p:cNvPr id="12" name="Group 8">
            <a:extLst>
              <a:ext uri="{FF2B5EF4-FFF2-40B4-BE49-F238E27FC236}">
                <a16:creationId xmlns:a16="http://schemas.microsoft.com/office/drawing/2014/main" id="{5F94B883-CE4C-307D-4251-4044DF8CF9A5}"/>
              </a:ext>
            </a:extLst>
          </p:cNvPr>
          <p:cNvGrpSpPr/>
          <p:nvPr/>
        </p:nvGrpSpPr>
        <p:grpSpPr>
          <a:xfrm>
            <a:off x="4832350" y="5196815"/>
            <a:ext cx="2724150" cy="3165060"/>
            <a:chOff x="0" y="57150"/>
            <a:chExt cx="3632200" cy="4220082"/>
          </a:xfrm>
        </p:grpSpPr>
        <p:sp>
          <p:nvSpPr>
            <p:cNvPr id="13" name="TextBox 9">
              <a:extLst>
                <a:ext uri="{FF2B5EF4-FFF2-40B4-BE49-F238E27FC236}">
                  <a16:creationId xmlns:a16="http://schemas.microsoft.com/office/drawing/2014/main" id="{8C72C347-814A-37E2-B28C-6C323D7E2C36}"/>
                </a:ext>
              </a:extLst>
            </p:cNvPr>
            <p:cNvSpPr txBox="1"/>
            <p:nvPr/>
          </p:nvSpPr>
          <p:spPr>
            <a:xfrm>
              <a:off x="0" y="57150"/>
              <a:ext cx="3632200" cy="649751"/>
            </a:xfrm>
            <a:prstGeom prst="rect">
              <a:avLst/>
            </a:prstGeom>
          </p:spPr>
          <p:txBody>
            <a:bodyPr lIns="0" tIns="0" rIns="0" bIns="0" rtlCol="0" anchor="t">
              <a:spAutoFit/>
            </a:bodyPr>
            <a:lstStyle/>
            <a:p>
              <a:pPr algn="ctr">
                <a:lnSpc>
                  <a:spcPts val="3767"/>
                </a:lnSpc>
              </a:pPr>
              <a:r>
                <a:rPr lang="el-GR" sz="3200" spc="-229" dirty="0">
                  <a:solidFill>
                    <a:schemeClr val="tx1">
                      <a:lumMod val="65000"/>
                      <a:lumOff val="35000"/>
                    </a:schemeClr>
                  </a:solidFill>
                  <a:latin typeface="Arial Nova"/>
                  <a:ea typeface="Helvetica Neue" panose="02000503000000020004" pitchFamily="2" charset="0"/>
                  <a:cs typeface="Helvetica Neue" panose="02000503000000020004" pitchFamily="2" charset="0"/>
                </a:rPr>
                <a:t>ΕΣΕΙΣ</a:t>
              </a:r>
              <a:endParaRPr lang="en-US" sz="3200" spc="-229">
                <a:solidFill>
                  <a:schemeClr val="tx1">
                    <a:lumMod val="65000"/>
                    <a:lumOff val="35000"/>
                  </a:schemeClr>
                </a:solidFill>
                <a:latin typeface="Arial Nova"/>
                <a:ea typeface="Helvetica Neue" panose="02000503000000020004" pitchFamily="2" charset="0"/>
                <a:cs typeface="Helvetica Neue" panose="02000503000000020004" pitchFamily="2" charset="0"/>
              </a:endParaRPr>
            </a:p>
          </p:txBody>
        </p:sp>
        <p:sp>
          <p:nvSpPr>
            <p:cNvPr id="14" name="TextBox 10">
              <a:extLst>
                <a:ext uri="{FF2B5EF4-FFF2-40B4-BE49-F238E27FC236}">
                  <a16:creationId xmlns:a16="http://schemas.microsoft.com/office/drawing/2014/main" id="{C1084027-943A-19D4-643F-158270319E55}"/>
                </a:ext>
              </a:extLst>
            </p:cNvPr>
            <p:cNvSpPr txBox="1"/>
            <p:nvPr/>
          </p:nvSpPr>
          <p:spPr>
            <a:xfrm>
              <a:off x="363511" y="940676"/>
              <a:ext cx="2912533" cy="3336556"/>
            </a:xfrm>
            <a:prstGeom prst="rect">
              <a:avLst/>
            </a:prstGeom>
          </p:spPr>
          <p:txBody>
            <a:bodyPr lIns="0" tIns="0" rIns="0" bIns="0" rtlCol="0" anchor="t">
              <a:spAutoFit/>
            </a:bodyPr>
            <a:lstStyle/>
            <a:p>
              <a:pPr algn="ctr">
                <a:lnSpc>
                  <a:spcPts val="2245"/>
                </a:lnSpc>
              </a:pPr>
              <a:r>
                <a:rPr lang="el-GR" sz="1200" dirty="0">
                  <a:solidFill>
                    <a:srgbClr val="4B4A4A"/>
                  </a:solidFill>
                  <a:latin typeface="Arial Nova"/>
                  <a:ea typeface="Helvetica Neue" panose="02000503000000020004" pitchFamily="2" charset="0"/>
                  <a:cs typeface="Helvetica Neue" panose="02000503000000020004" pitchFamily="2" charset="0"/>
                </a:rPr>
                <a:t>Επιθυμούμε να συνεργαζόμαστε με ανθρώπους που σκέφτονται όπως εμείς και μοιράζονται το πάθος μας να κάνουμε αυτή την εκδήλωση μοναδική δημιουργώντας μια αξέχαστη εμπειρία που θα είναι για πάντα αναγνωρίσιμη ως </a:t>
              </a:r>
            </a:p>
            <a:p>
              <a:pPr algn="ctr">
                <a:lnSpc>
                  <a:spcPts val="2245"/>
                </a:lnSpc>
              </a:pPr>
              <a:r>
                <a:rPr lang="en-US" sz="1200" dirty="0">
                  <a:solidFill>
                    <a:srgbClr val="4B4A4A"/>
                  </a:solidFill>
                  <a:latin typeface="Arial Nova"/>
                  <a:ea typeface="Helvetica Neue" panose="02000503000000020004" pitchFamily="2" charset="0"/>
                  <a:cs typeface="Helvetica Neue" panose="02000503000000020004" pitchFamily="2" charset="0"/>
                </a:rPr>
                <a:t>TBEX 2023 | The Peloponnese.</a:t>
              </a:r>
            </a:p>
          </p:txBody>
        </p:sp>
      </p:grpSp>
    </p:spTree>
    <p:extLst>
      <p:ext uri="{BB962C8B-B14F-4D97-AF65-F5344CB8AC3E}">
        <p14:creationId xmlns:p14="http://schemas.microsoft.com/office/powerpoint/2010/main" val="241996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9E0F35F-E704-D4D5-F570-AD68C79E447F}"/>
              </a:ext>
            </a:extLst>
          </p:cNvPr>
          <p:cNvSpPr/>
          <p:nvPr/>
        </p:nvSpPr>
        <p:spPr>
          <a:xfrm>
            <a:off x="2913205" y="4238497"/>
            <a:ext cx="2999535" cy="51839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23" name="Group 4">
            <a:extLst>
              <a:ext uri="{FF2B5EF4-FFF2-40B4-BE49-F238E27FC236}">
                <a16:creationId xmlns:a16="http://schemas.microsoft.com/office/drawing/2014/main" id="{714219FF-AEF4-4276-E5A0-4F006B5FE84D}"/>
              </a:ext>
            </a:extLst>
          </p:cNvPr>
          <p:cNvGrpSpPr/>
          <p:nvPr/>
        </p:nvGrpSpPr>
        <p:grpSpPr>
          <a:xfrm rot="5400000">
            <a:off x="3032554" y="-995909"/>
            <a:ext cx="643055" cy="6708165"/>
            <a:chOff x="0" y="0"/>
            <a:chExt cx="1956947" cy="9057753"/>
          </a:xfrm>
        </p:grpSpPr>
        <p:sp>
          <p:nvSpPr>
            <p:cNvPr id="24" name="Freeform 5">
              <a:extLst>
                <a:ext uri="{FF2B5EF4-FFF2-40B4-BE49-F238E27FC236}">
                  <a16:creationId xmlns:a16="http://schemas.microsoft.com/office/drawing/2014/main" id="{2CAF4A4A-1464-E441-739F-C2DFFEA14C3D}"/>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2" name="TextBox 2"/>
          <p:cNvSpPr txBox="1"/>
          <p:nvPr/>
        </p:nvSpPr>
        <p:spPr>
          <a:xfrm>
            <a:off x="623623" y="2218227"/>
            <a:ext cx="6084539" cy="505203"/>
          </a:xfrm>
          <a:prstGeom prst="rect">
            <a:avLst/>
          </a:prstGeom>
        </p:spPr>
        <p:txBody>
          <a:bodyPr wrap="square" lIns="0" tIns="0" rIns="0" bIns="0" rtlCol="0" anchor="t">
            <a:spAutoFit/>
          </a:bodyPr>
          <a:lstStyle/>
          <a:p>
            <a:pPr>
              <a:lnSpc>
                <a:spcPts val="3907"/>
              </a:lnSpc>
            </a:pPr>
            <a:r>
              <a:rPr lang="el-GR" sz="4000" spc="-229" dirty="0">
                <a:solidFill>
                  <a:schemeClr val="bg1"/>
                </a:solidFill>
                <a:latin typeface="Inter Bold"/>
              </a:rPr>
              <a:t>Πως θα είναι το </a:t>
            </a:r>
            <a:r>
              <a:rPr lang="en-US" sz="4000" spc="-229" dirty="0">
                <a:solidFill>
                  <a:schemeClr val="bg1"/>
                </a:solidFill>
                <a:latin typeface="Inter Bold"/>
              </a:rPr>
              <a:t>TBEX?</a:t>
            </a:r>
          </a:p>
        </p:txBody>
      </p:sp>
      <p:sp>
        <p:nvSpPr>
          <p:cNvPr id="45" name="AutoShape 45"/>
          <p:cNvSpPr/>
          <p:nvPr/>
        </p:nvSpPr>
        <p:spPr>
          <a:xfrm>
            <a:off x="756000" y="9936000"/>
            <a:ext cx="6048000" cy="0"/>
          </a:xfrm>
          <a:prstGeom prst="line">
            <a:avLst/>
          </a:prstGeom>
          <a:ln w="19050" cap="flat">
            <a:solidFill>
              <a:srgbClr val="A6A6A6"/>
            </a:solidFill>
            <a:prstDash val="solid"/>
            <a:headEnd type="none" w="sm" len="sm"/>
            <a:tailEnd type="none" w="sm" len="sm"/>
          </a:ln>
        </p:spPr>
      </p:sp>
      <p:pic>
        <p:nvPicPr>
          <p:cNvPr id="51" name="Picture 2" descr="TBEX">
            <a:extLst>
              <a:ext uri="{FF2B5EF4-FFF2-40B4-BE49-F238E27FC236}">
                <a16:creationId xmlns:a16="http://schemas.microsoft.com/office/drawing/2014/main" id="{A6D5267E-84BF-2D4D-93AE-83EEFAD96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CF1436F0-2B90-9A4A-789B-70D1FF607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4">
            <a:extLst>
              <a:ext uri="{FF2B5EF4-FFF2-40B4-BE49-F238E27FC236}">
                <a16:creationId xmlns:a16="http://schemas.microsoft.com/office/drawing/2014/main" id="{57558D04-373D-B7FE-468A-B4DB893ABAC6}"/>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grpSp>
        <p:nvGrpSpPr>
          <p:cNvPr id="3" name="Group 2">
            <a:extLst>
              <a:ext uri="{FF2B5EF4-FFF2-40B4-BE49-F238E27FC236}">
                <a16:creationId xmlns:a16="http://schemas.microsoft.com/office/drawing/2014/main" id="{FD7FBA8C-5772-1B23-F1A8-5E0AA3DC18ED}"/>
              </a:ext>
            </a:extLst>
          </p:cNvPr>
          <p:cNvGrpSpPr/>
          <p:nvPr/>
        </p:nvGrpSpPr>
        <p:grpSpPr>
          <a:xfrm>
            <a:off x="121316" y="4737100"/>
            <a:ext cx="7168065" cy="4419591"/>
            <a:chOff x="1030208" y="2140316"/>
            <a:chExt cx="16229092" cy="10006317"/>
          </a:xfrm>
        </p:grpSpPr>
        <p:sp>
          <p:nvSpPr>
            <p:cNvPr id="54" name="Freeform 3">
              <a:extLst>
                <a:ext uri="{FF2B5EF4-FFF2-40B4-BE49-F238E27FC236}">
                  <a16:creationId xmlns:a16="http://schemas.microsoft.com/office/drawing/2014/main" id="{253F6C36-33CC-9750-E84E-7C34A1581401}"/>
                </a:ext>
              </a:extLst>
            </p:cNvPr>
            <p:cNvSpPr/>
            <p:nvPr/>
          </p:nvSpPr>
          <p:spPr>
            <a:xfrm>
              <a:off x="1030208" y="2559574"/>
              <a:ext cx="3071690" cy="970641"/>
            </a:xfrm>
            <a:custGeom>
              <a:avLst/>
              <a:gdLst/>
              <a:ahLst/>
              <a:cxnLst/>
              <a:rect l="l" t="t" r="r" b="b"/>
              <a:pathLst>
                <a:path w="10352606" h="3205480">
                  <a:moveTo>
                    <a:pt x="9562665" y="3205480"/>
                  </a:moveTo>
                  <a:lnTo>
                    <a:pt x="0" y="3205480"/>
                  </a:lnTo>
                  <a:lnTo>
                    <a:pt x="791210" y="1602740"/>
                  </a:lnTo>
                  <a:lnTo>
                    <a:pt x="0" y="0"/>
                  </a:lnTo>
                  <a:lnTo>
                    <a:pt x="9562665" y="0"/>
                  </a:lnTo>
                  <a:lnTo>
                    <a:pt x="10352606" y="1602740"/>
                  </a:lnTo>
                  <a:lnTo>
                    <a:pt x="9562665" y="3205480"/>
                  </a:lnTo>
                  <a:close/>
                </a:path>
              </a:pathLst>
            </a:custGeom>
            <a:solidFill>
              <a:srgbClr val="FEFEFF"/>
            </a:solidFill>
          </p:spPr>
        </p:sp>
        <p:grpSp>
          <p:nvGrpSpPr>
            <p:cNvPr id="16" name="Group 4">
              <a:extLst>
                <a:ext uri="{FF2B5EF4-FFF2-40B4-BE49-F238E27FC236}">
                  <a16:creationId xmlns:a16="http://schemas.microsoft.com/office/drawing/2014/main" id="{E907F273-EC11-C7AB-4D13-0ECE80D30810}"/>
                </a:ext>
              </a:extLst>
            </p:cNvPr>
            <p:cNvGrpSpPr/>
            <p:nvPr/>
          </p:nvGrpSpPr>
          <p:grpSpPr>
            <a:xfrm>
              <a:off x="4317297" y="2555727"/>
              <a:ext cx="3076212" cy="978333"/>
              <a:chOff x="0" y="0"/>
              <a:chExt cx="10367846" cy="3230880"/>
            </a:xfrm>
          </p:grpSpPr>
          <p:sp>
            <p:nvSpPr>
              <p:cNvPr id="53" name="Freeform 5">
                <a:extLst>
                  <a:ext uri="{FF2B5EF4-FFF2-40B4-BE49-F238E27FC236}">
                    <a16:creationId xmlns:a16="http://schemas.microsoft.com/office/drawing/2014/main" id="{B24D8D41-CBBB-66D1-4626-D9553CAED7C8}"/>
                  </a:ext>
                </a:extLst>
              </p:cNvPr>
              <p:cNvSpPr/>
              <p:nvPr/>
            </p:nvSpPr>
            <p:spPr>
              <a:xfrm>
                <a:off x="5080" y="12700"/>
                <a:ext cx="10352606" cy="3205480"/>
              </a:xfrm>
              <a:custGeom>
                <a:avLst/>
                <a:gdLst/>
                <a:ahLst/>
                <a:cxnLst/>
                <a:rect l="l" t="t" r="r" b="b"/>
                <a:pathLst>
                  <a:path w="10352606" h="3205480">
                    <a:moveTo>
                      <a:pt x="9562665" y="3205480"/>
                    </a:moveTo>
                    <a:lnTo>
                      <a:pt x="0" y="3205480"/>
                    </a:lnTo>
                    <a:lnTo>
                      <a:pt x="791210" y="1602740"/>
                    </a:lnTo>
                    <a:lnTo>
                      <a:pt x="0" y="0"/>
                    </a:lnTo>
                    <a:lnTo>
                      <a:pt x="9562665" y="0"/>
                    </a:lnTo>
                    <a:lnTo>
                      <a:pt x="10352606" y="1602740"/>
                    </a:lnTo>
                    <a:lnTo>
                      <a:pt x="9562665" y="3205480"/>
                    </a:lnTo>
                    <a:close/>
                  </a:path>
                </a:pathLst>
              </a:custGeom>
              <a:solidFill>
                <a:srgbClr val="FEFEFF"/>
              </a:solidFill>
            </p:spPr>
          </p:sp>
        </p:grpSp>
        <p:grpSp>
          <p:nvGrpSpPr>
            <p:cNvPr id="17" name="Group 6">
              <a:extLst>
                <a:ext uri="{FF2B5EF4-FFF2-40B4-BE49-F238E27FC236}">
                  <a16:creationId xmlns:a16="http://schemas.microsoft.com/office/drawing/2014/main" id="{9EF53732-FEF6-35CD-A143-EE11E5444EE3}"/>
                </a:ext>
              </a:extLst>
            </p:cNvPr>
            <p:cNvGrpSpPr/>
            <p:nvPr/>
          </p:nvGrpSpPr>
          <p:grpSpPr>
            <a:xfrm>
              <a:off x="7605894" y="2555727"/>
              <a:ext cx="3076212" cy="978333"/>
              <a:chOff x="0" y="0"/>
              <a:chExt cx="10367846" cy="3230880"/>
            </a:xfrm>
          </p:grpSpPr>
          <p:sp>
            <p:nvSpPr>
              <p:cNvPr id="50" name="Freeform 7">
                <a:extLst>
                  <a:ext uri="{FF2B5EF4-FFF2-40B4-BE49-F238E27FC236}">
                    <a16:creationId xmlns:a16="http://schemas.microsoft.com/office/drawing/2014/main" id="{7B1EA0F5-D372-E5F9-2A12-DE79474AD443}"/>
                  </a:ext>
                </a:extLst>
              </p:cNvPr>
              <p:cNvSpPr/>
              <p:nvPr/>
            </p:nvSpPr>
            <p:spPr>
              <a:xfrm>
                <a:off x="5080" y="12700"/>
                <a:ext cx="10352606" cy="3205480"/>
              </a:xfrm>
              <a:custGeom>
                <a:avLst/>
                <a:gdLst/>
                <a:ahLst/>
                <a:cxnLst/>
                <a:rect l="l" t="t" r="r" b="b"/>
                <a:pathLst>
                  <a:path w="10352606" h="3205480">
                    <a:moveTo>
                      <a:pt x="9562665" y="3205480"/>
                    </a:moveTo>
                    <a:lnTo>
                      <a:pt x="0" y="3205480"/>
                    </a:lnTo>
                    <a:lnTo>
                      <a:pt x="791210" y="1602740"/>
                    </a:lnTo>
                    <a:lnTo>
                      <a:pt x="0" y="0"/>
                    </a:lnTo>
                    <a:lnTo>
                      <a:pt x="9562665" y="0"/>
                    </a:lnTo>
                    <a:lnTo>
                      <a:pt x="10352606" y="1602740"/>
                    </a:lnTo>
                    <a:lnTo>
                      <a:pt x="9562665" y="3205480"/>
                    </a:lnTo>
                    <a:close/>
                  </a:path>
                </a:pathLst>
              </a:custGeom>
              <a:solidFill>
                <a:srgbClr val="FEFEFF"/>
              </a:solidFill>
            </p:spPr>
          </p:sp>
        </p:grpSp>
        <p:grpSp>
          <p:nvGrpSpPr>
            <p:cNvPr id="18" name="Group 8">
              <a:extLst>
                <a:ext uri="{FF2B5EF4-FFF2-40B4-BE49-F238E27FC236}">
                  <a16:creationId xmlns:a16="http://schemas.microsoft.com/office/drawing/2014/main" id="{01EFAB84-F713-042A-93EC-879A38C58A60}"/>
                </a:ext>
              </a:extLst>
            </p:cNvPr>
            <p:cNvGrpSpPr/>
            <p:nvPr/>
          </p:nvGrpSpPr>
          <p:grpSpPr>
            <a:xfrm>
              <a:off x="10894491" y="2555727"/>
              <a:ext cx="3076212" cy="978333"/>
              <a:chOff x="0" y="0"/>
              <a:chExt cx="10367846" cy="3230880"/>
            </a:xfrm>
          </p:grpSpPr>
          <p:sp>
            <p:nvSpPr>
              <p:cNvPr id="49" name="Freeform 9">
                <a:extLst>
                  <a:ext uri="{FF2B5EF4-FFF2-40B4-BE49-F238E27FC236}">
                    <a16:creationId xmlns:a16="http://schemas.microsoft.com/office/drawing/2014/main" id="{A66D26D3-0FCE-7A40-0966-80AAA45C8BC6}"/>
                  </a:ext>
                </a:extLst>
              </p:cNvPr>
              <p:cNvSpPr/>
              <p:nvPr/>
            </p:nvSpPr>
            <p:spPr>
              <a:xfrm>
                <a:off x="5080" y="12700"/>
                <a:ext cx="10352606" cy="3205480"/>
              </a:xfrm>
              <a:custGeom>
                <a:avLst/>
                <a:gdLst/>
                <a:ahLst/>
                <a:cxnLst/>
                <a:rect l="l" t="t" r="r" b="b"/>
                <a:pathLst>
                  <a:path w="10352606" h="3205480">
                    <a:moveTo>
                      <a:pt x="9562665" y="3205480"/>
                    </a:moveTo>
                    <a:lnTo>
                      <a:pt x="0" y="3205480"/>
                    </a:lnTo>
                    <a:lnTo>
                      <a:pt x="791210" y="1602740"/>
                    </a:lnTo>
                    <a:lnTo>
                      <a:pt x="0" y="0"/>
                    </a:lnTo>
                    <a:lnTo>
                      <a:pt x="9562665" y="0"/>
                    </a:lnTo>
                    <a:lnTo>
                      <a:pt x="10352606" y="1602740"/>
                    </a:lnTo>
                    <a:lnTo>
                      <a:pt x="9562665" y="3205480"/>
                    </a:lnTo>
                    <a:close/>
                  </a:path>
                </a:pathLst>
              </a:custGeom>
              <a:solidFill>
                <a:srgbClr val="FEFEFF"/>
              </a:solidFill>
            </p:spPr>
          </p:sp>
        </p:grpSp>
        <p:grpSp>
          <p:nvGrpSpPr>
            <p:cNvPr id="19" name="Group 10">
              <a:extLst>
                <a:ext uri="{FF2B5EF4-FFF2-40B4-BE49-F238E27FC236}">
                  <a16:creationId xmlns:a16="http://schemas.microsoft.com/office/drawing/2014/main" id="{ECF2038C-B612-9C59-DF81-CB3AA8D74488}"/>
                </a:ext>
              </a:extLst>
            </p:cNvPr>
            <p:cNvGrpSpPr/>
            <p:nvPr/>
          </p:nvGrpSpPr>
          <p:grpSpPr>
            <a:xfrm>
              <a:off x="14183088" y="2555727"/>
              <a:ext cx="3076212" cy="978333"/>
              <a:chOff x="0" y="0"/>
              <a:chExt cx="10367846" cy="3230880"/>
            </a:xfrm>
          </p:grpSpPr>
          <p:sp>
            <p:nvSpPr>
              <p:cNvPr id="46" name="Freeform 11">
                <a:extLst>
                  <a:ext uri="{FF2B5EF4-FFF2-40B4-BE49-F238E27FC236}">
                    <a16:creationId xmlns:a16="http://schemas.microsoft.com/office/drawing/2014/main" id="{D3B34DEF-4D41-04BA-8498-C88FD56E321F}"/>
                  </a:ext>
                </a:extLst>
              </p:cNvPr>
              <p:cNvSpPr/>
              <p:nvPr/>
            </p:nvSpPr>
            <p:spPr>
              <a:xfrm>
                <a:off x="5080" y="12700"/>
                <a:ext cx="10352606" cy="3205480"/>
              </a:xfrm>
              <a:custGeom>
                <a:avLst/>
                <a:gdLst/>
                <a:ahLst/>
                <a:cxnLst/>
                <a:rect l="l" t="t" r="r" b="b"/>
                <a:pathLst>
                  <a:path w="10352606" h="3205480">
                    <a:moveTo>
                      <a:pt x="9562665" y="3205480"/>
                    </a:moveTo>
                    <a:lnTo>
                      <a:pt x="0" y="3205480"/>
                    </a:lnTo>
                    <a:lnTo>
                      <a:pt x="791210" y="1602740"/>
                    </a:lnTo>
                    <a:lnTo>
                      <a:pt x="0" y="0"/>
                    </a:lnTo>
                    <a:lnTo>
                      <a:pt x="9562665" y="0"/>
                    </a:lnTo>
                    <a:lnTo>
                      <a:pt x="10352606" y="1602740"/>
                    </a:lnTo>
                    <a:lnTo>
                      <a:pt x="9562665" y="3205480"/>
                    </a:lnTo>
                    <a:close/>
                  </a:path>
                </a:pathLst>
              </a:custGeom>
              <a:solidFill>
                <a:srgbClr val="FEFEFF"/>
              </a:solidFill>
            </p:spPr>
          </p:sp>
        </p:grpSp>
        <p:sp>
          <p:nvSpPr>
            <p:cNvPr id="20" name="AutoShape 12">
              <a:extLst>
                <a:ext uri="{FF2B5EF4-FFF2-40B4-BE49-F238E27FC236}">
                  <a16:creationId xmlns:a16="http://schemas.microsoft.com/office/drawing/2014/main" id="{1D68E4BC-5494-8A26-211F-B346E65E84E0}"/>
                </a:ext>
              </a:extLst>
            </p:cNvPr>
            <p:cNvSpPr/>
            <p:nvPr/>
          </p:nvSpPr>
          <p:spPr>
            <a:xfrm>
              <a:off x="1179146" y="4090687"/>
              <a:ext cx="2925765" cy="8055946"/>
            </a:xfrm>
            <a:prstGeom prst="rect">
              <a:avLst/>
            </a:prstGeom>
            <a:solidFill>
              <a:srgbClr val="FEFEFF"/>
            </a:solidFill>
          </p:spPr>
        </p:sp>
        <p:sp>
          <p:nvSpPr>
            <p:cNvPr id="21" name="TextBox 13">
              <a:extLst>
                <a:ext uri="{FF2B5EF4-FFF2-40B4-BE49-F238E27FC236}">
                  <a16:creationId xmlns:a16="http://schemas.microsoft.com/office/drawing/2014/main" id="{5D84070D-A737-53E4-C6D8-215362935207}"/>
                </a:ext>
              </a:extLst>
            </p:cNvPr>
            <p:cNvSpPr txBox="1"/>
            <p:nvPr/>
          </p:nvSpPr>
          <p:spPr>
            <a:xfrm>
              <a:off x="1249799" y="4062148"/>
              <a:ext cx="2855115" cy="6350893"/>
            </a:xfrm>
            <a:prstGeom prst="rect">
              <a:avLst/>
            </a:prstGeom>
          </p:spPr>
          <p:txBody>
            <a:bodyPr lIns="0" tIns="0" rIns="0" bIns="0" rtlCol="0" anchor="t">
              <a:spAutoFit/>
            </a:bodyPr>
            <a:lstStyle/>
            <a:p>
              <a:pPr algn="ctr">
                <a:lnSpc>
                  <a:spcPts val="3240"/>
                </a:lnSpc>
              </a:pPr>
              <a:r>
                <a:rPr lang="en-US" sz="1050" b="1" dirty="0">
                  <a:solidFill>
                    <a:srgbClr val="4B4A4A"/>
                  </a:solidFill>
                  <a:latin typeface="Arial Nova"/>
                  <a:ea typeface="Helvetica Neue" panose="02000503000000020004" pitchFamily="2" charset="0"/>
                  <a:cs typeface="Helvetica Neue" panose="02000503000000020004" pitchFamily="2" charset="0"/>
                </a:rPr>
                <a:t>Pre-BEX Tours</a:t>
              </a:r>
              <a:endParaRPr lang="el-GR" sz="1050" b="1" dirty="0">
                <a:solidFill>
                  <a:srgbClr val="4B4A4A"/>
                </a:solidFill>
                <a:latin typeface="Arial Nova"/>
                <a:ea typeface="Helvetica Neue" panose="02000503000000020004" pitchFamily="2" charset="0"/>
                <a:cs typeface="Helvetica Neue" panose="02000503000000020004" pitchFamily="2" charset="0"/>
              </a:endParaRPr>
            </a:p>
            <a:p>
              <a:pPr algn="ctr">
                <a:lnSpc>
                  <a:spcPts val="3240"/>
                </a:lnSpc>
              </a:pPr>
              <a:r>
                <a:rPr lang="el-GR" sz="1050" dirty="0">
                  <a:solidFill>
                    <a:srgbClr val="4B4A4A"/>
                  </a:solidFill>
                  <a:latin typeface="Arial Nova"/>
                  <a:ea typeface="Helvetica Neue" panose="02000503000000020004" pitchFamily="2" charset="0"/>
                  <a:cs typeface="Helvetica Neue" panose="02000503000000020004" pitchFamily="2" charset="0"/>
                </a:rPr>
                <a:t>(Ημερήσια Ταξίδια Εξοικ</a:t>
              </a:r>
              <a:r>
                <a:rPr lang="en-US" sz="1050" dirty="0">
                  <a:solidFill>
                    <a:srgbClr val="4B4A4A"/>
                  </a:solidFill>
                  <a:latin typeface="Arial Nova"/>
                  <a:ea typeface="Helvetica Neue" panose="02000503000000020004" pitchFamily="2" charset="0"/>
                  <a:cs typeface="Helvetica Neue" panose="02000503000000020004" pitchFamily="2" charset="0"/>
                </a:rPr>
                <a:t>ε</a:t>
              </a:r>
              <a:r>
                <a:rPr lang="el-GR" sz="1050" dirty="0">
                  <a:solidFill>
                    <a:srgbClr val="4B4A4A"/>
                  </a:solidFill>
                  <a:latin typeface="Arial Nova"/>
                  <a:ea typeface="Helvetica Neue" panose="02000503000000020004" pitchFamily="2" charset="0"/>
                  <a:cs typeface="Helvetica Neue" panose="02000503000000020004" pitchFamily="2" charset="0"/>
                </a:rPr>
                <a:t>ίωσης με τον Προορισμό – Πριν την επίσημη έναρξη του συνεδρίου)</a:t>
              </a:r>
              <a:endParaRPr lang="en-US" sz="1000">
                <a:solidFill>
                  <a:srgbClr val="4B4A4A"/>
                </a:solidFill>
                <a:latin typeface="Arial Nova"/>
                <a:ea typeface="Helvetica Neue" panose="02000503000000020004" pitchFamily="2" charset="0"/>
                <a:cs typeface="Helvetica Neue" panose="02000503000000020004" pitchFamily="2" charset="0"/>
              </a:endParaRPr>
            </a:p>
            <a:p>
              <a:pPr algn="ctr">
                <a:lnSpc>
                  <a:spcPts val="3240"/>
                </a:lnSpc>
              </a:pPr>
              <a:r>
                <a:rPr lang="en-US" sz="1050" b="1" dirty="0">
                  <a:solidFill>
                    <a:srgbClr val="4B4A4A"/>
                  </a:solidFill>
                  <a:latin typeface="Arial Nova"/>
                  <a:ea typeface="Helvetica Neue" panose="02000503000000020004" pitchFamily="2" charset="0"/>
                  <a:cs typeface="Helvetica Neue" panose="02000503000000020004" pitchFamily="2" charset="0"/>
                </a:rPr>
                <a:t>VIP Party</a:t>
              </a:r>
            </a:p>
          </p:txBody>
        </p:sp>
        <p:sp>
          <p:nvSpPr>
            <p:cNvPr id="22" name="TextBox 14">
              <a:extLst>
                <a:ext uri="{FF2B5EF4-FFF2-40B4-BE49-F238E27FC236}">
                  <a16:creationId xmlns:a16="http://schemas.microsoft.com/office/drawing/2014/main" id="{4C29C2DE-AF36-7BDB-0B59-E2678B47970C}"/>
                </a:ext>
              </a:extLst>
            </p:cNvPr>
            <p:cNvSpPr txBox="1"/>
            <p:nvPr/>
          </p:nvSpPr>
          <p:spPr>
            <a:xfrm>
              <a:off x="1727702" y="2140316"/>
              <a:ext cx="1849445" cy="1272154"/>
            </a:xfrm>
            <a:prstGeom prst="rect">
              <a:avLst/>
            </a:prstGeom>
          </p:spPr>
          <p:txBody>
            <a:bodyPr wrap="square" lIns="0" tIns="0" rIns="0" bIns="0" rtlCol="0" anchor="t">
              <a:spAutoFit/>
            </a:bodyPr>
            <a:lstStyle/>
            <a:p>
              <a:pPr algn="ctr">
                <a:lnSpc>
                  <a:spcPts val="5319"/>
                </a:lnSpc>
              </a:pPr>
              <a:r>
                <a:rPr lang="el-GR" spc="-229" dirty="0">
                  <a:solidFill>
                    <a:schemeClr val="tx1">
                      <a:lumMod val="65000"/>
                      <a:lumOff val="35000"/>
                    </a:schemeClr>
                  </a:solidFill>
                  <a:latin typeface="Arial Nova"/>
                </a:rPr>
                <a:t>ΗΜΕΡΑ</a:t>
              </a:r>
              <a:r>
                <a:rPr lang="en-US" spc="-229" dirty="0">
                  <a:solidFill>
                    <a:schemeClr val="tx1">
                      <a:lumMod val="65000"/>
                      <a:lumOff val="35000"/>
                    </a:schemeClr>
                  </a:solidFill>
                  <a:latin typeface="Arial Nova"/>
                </a:rPr>
                <a:t> 1</a:t>
              </a:r>
              <a:r>
                <a:rPr lang="en-US" sz="1100" dirty="0">
                  <a:solidFill>
                    <a:srgbClr val="4B4A4A"/>
                  </a:solidFill>
                  <a:latin typeface="Arial Nova"/>
                </a:rPr>
                <a:t> </a:t>
              </a:r>
            </a:p>
          </p:txBody>
        </p:sp>
        <p:grpSp>
          <p:nvGrpSpPr>
            <p:cNvPr id="27" name="Group 19">
              <a:extLst>
                <a:ext uri="{FF2B5EF4-FFF2-40B4-BE49-F238E27FC236}">
                  <a16:creationId xmlns:a16="http://schemas.microsoft.com/office/drawing/2014/main" id="{1B0903A7-4789-F8D6-A834-BCB077A92A67}"/>
                </a:ext>
              </a:extLst>
            </p:cNvPr>
            <p:cNvGrpSpPr>
              <a:grpSpLocks noChangeAspect="1"/>
            </p:cNvGrpSpPr>
            <p:nvPr/>
          </p:nvGrpSpPr>
          <p:grpSpPr>
            <a:xfrm rot="-10800000">
              <a:off x="2344630" y="3820260"/>
              <a:ext cx="444353" cy="298769"/>
              <a:chOff x="0" y="0"/>
              <a:chExt cx="1930400" cy="1297940"/>
            </a:xfrm>
          </p:grpSpPr>
          <p:sp>
            <p:nvSpPr>
              <p:cNvPr id="44" name="Freeform 20">
                <a:extLst>
                  <a:ext uri="{FF2B5EF4-FFF2-40B4-BE49-F238E27FC236}">
                    <a16:creationId xmlns:a16="http://schemas.microsoft.com/office/drawing/2014/main" id="{A12DD688-9193-F95B-B6B0-2C350F185DA3}"/>
                  </a:ext>
                </a:extLst>
              </p:cNvPr>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262B32"/>
              </a:solidFill>
            </p:spPr>
          </p:sp>
        </p:grpSp>
        <p:sp>
          <p:nvSpPr>
            <p:cNvPr id="28" name="AutoShape 21">
              <a:extLst>
                <a:ext uri="{FF2B5EF4-FFF2-40B4-BE49-F238E27FC236}">
                  <a16:creationId xmlns:a16="http://schemas.microsoft.com/office/drawing/2014/main" id="{29B7A5D3-B9BA-AE31-D8D1-F9328B18E122}"/>
                </a:ext>
              </a:extLst>
            </p:cNvPr>
            <p:cNvSpPr/>
            <p:nvPr/>
          </p:nvSpPr>
          <p:spPr>
            <a:xfrm>
              <a:off x="4467744" y="4090687"/>
              <a:ext cx="2925765" cy="8055933"/>
            </a:xfrm>
            <a:prstGeom prst="rect">
              <a:avLst/>
            </a:prstGeom>
            <a:solidFill>
              <a:srgbClr val="FEFEFF"/>
            </a:solidFill>
          </p:spPr>
        </p:sp>
        <p:grpSp>
          <p:nvGrpSpPr>
            <p:cNvPr id="29" name="Group 22">
              <a:extLst>
                <a:ext uri="{FF2B5EF4-FFF2-40B4-BE49-F238E27FC236}">
                  <a16:creationId xmlns:a16="http://schemas.microsoft.com/office/drawing/2014/main" id="{AE103809-D287-97AE-3704-8E1153F21518}"/>
                </a:ext>
              </a:extLst>
            </p:cNvPr>
            <p:cNvGrpSpPr>
              <a:grpSpLocks noChangeAspect="1"/>
            </p:cNvGrpSpPr>
            <p:nvPr/>
          </p:nvGrpSpPr>
          <p:grpSpPr>
            <a:xfrm rot="-10800000">
              <a:off x="5633227" y="3820260"/>
              <a:ext cx="444353" cy="298769"/>
              <a:chOff x="0" y="0"/>
              <a:chExt cx="1930400" cy="1297940"/>
            </a:xfrm>
          </p:grpSpPr>
          <p:sp>
            <p:nvSpPr>
              <p:cNvPr id="43" name="Freeform 23">
                <a:extLst>
                  <a:ext uri="{FF2B5EF4-FFF2-40B4-BE49-F238E27FC236}">
                    <a16:creationId xmlns:a16="http://schemas.microsoft.com/office/drawing/2014/main" id="{F050A5EB-ECA3-ED0D-5BB4-B61CF23A425D}"/>
                  </a:ext>
                </a:extLst>
              </p:cNvPr>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262B32"/>
              </a:solidFill>
            </p:spPr>
          </p:sp>
        </p:grpSp>
        <p:sp>
          <p:nvSpPr>
            <p:cNvPr id="30" name="AutoShape 24">
              <a:extLst>
                <a:ext uri="{FF2B5EF4-FFF2-40B4-BE49-F238E27FC236}">
                  <a16:creationId xmlns:a16="http://schemas.microsoft.com/office/drawing/2014/main" id="{6DD2C3F3-AC33-41D2-BE95-38364F64C8E2}"/>
                </a:ext>
              </a:extLst>
            </p:cNvPr>
            <p:cNvSpPr/>
            <p:nvPr/>
          </p:nvSpPr>
          <p:spPr>
            <a:xfrm>
              <a:off x="7756340" y="4090687"/>
              <a:ext cx="2775319" cy="8055915"/>
            </a:xfrm>
            <a:prstGeom prst="rect">
              <a:avLst/>
            </a:prstGeom>
            <a:solidFill>
              <a:srgbClr val="FEFEFF"/>
            </a:solidFill>
          </p:spPr>
        </p:sp>
        <p:grpSp>
          <p:nvGrpSpPr>
            <p:cNvPr id="31" name="Group 25">
              <a:extLst>
                <a:ext uri="{FF2B5EF4-FFF2-40B4-BE49-F238E27FC236}">
                  <a16:creationId xmlns:a16="http://schemas.microsoft.com/office/drawing/2014/main" id="{4AE4B348-359C-F101-94B5-27BE01DEE8A6}"/>
                </a:ext>
              </a:extLst>
            </p:cNvPr>
            <p:cNvGrpSpPr>
              <a:grpSpLocks noChangeAspect="1"/>
            </p:cNvGrpSpPr>
            <p:nvPr/>
          </p:nvGrpSpPr>
          <p:grpSpPr>
            <a:xfrm rot="-10800000">
              <a:off x="8921824" y="3820260"/>
              <a:ext cx="444353" cy="298769"/>
              <a:chOff x="0" y="0"/>
              <a:chExt cx="1930400" cy="1297940"/>
            </a:xfrm>
          </p:grpSpPr>
          <p:sp>
            <p:nvSpPr>
              <p:cNvPr id="42" name="Freeform 26">
                <a:extLst>
                  <a:ext uri="{FF2B5EF4-FFF2-40B4-BE49-F238E27FC236}">
                    <a16:creationId xmlns:a16="http://schemas.microsoft.com/office/drawing/2014/main" id="{C60DCA7F-8230-E87E-1AF1-4C23AE9ECAB7}"/>
                  </a:ext>
                </a:extLst>
              </p:cNvPr>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262B32"/>
              </a:solidFill>
            </p:spPr>
          </p:sp>
        </p:grpSp>
        <p:sp>
          <p:nvSpPr>
            <p:cNvPr id="32" name="AutoShape 27">
              <a:extLst>
                <a:ext uri="{FF2B5EF4-FFF2-40B4-BE49-F238E27FC236}">
                  <a16:creationId xmlns:a16="http://schemas.microsoft.com/office/drawing/2014/main" id="{92DE13C8-8210-4A28-0C18-2F300C204854}"/>
                </a:ext>
              </a:extLst>
            </p:cNvPr>
            <p:cNvSpPr/>
            <p:nvPr/>
          </p:nvSpPr>
          <p:spPr>
            <a:xfrm>
              <a:off x="14349786" y="4148471"/>
              <a:ext cx="2909514" cy="7998113"/>
            </a:xfrm>
            <a:prstGeom prst="rect">
              <a:avLst/>
            </a:prstGeom>
            <a:solidFill>
              <a:srgbClr val="FEFEFF"/>
            </a:solidFill>
          </p:spPr>
        </p:sp>
        <p:grpSp>
          <p:nvGrpSpPr>
            <p:cNvPr id="33" name="Group 28">
              <a:extLst>
                <a:ext uri="{FF2B5EF4-FFF2-40B4-BE49-F238E27FC236}">
                  <a16:creationId xmlns:a16="http://schemas.microsoft.com/office/drawing/2014/main" id="{11C83F62-54E8-55B9-5C50-EB26F929DC72}"/>
                </a:ext>
              </a:extLst>
            </p:cNvPr>
            <p:cNvGrpSpPr>
              <a:grpSpLocks noChangeAspect="1"/>
            </p:cNvGrpSpPr>
            <p:nvPr/>
          </p:nvGrpSpPr>
          <p:grpSpPr>
            <a:xfrm rot="-10800000">
              <a:off x="15499018" y="3820260"/>
              <a:ext cx="444353" cy="298769"/>
              <a:chOff x="0" y="0"/>
              <a:chExt cx="1930400" cy="1297940"/>
            </a:xfrm>
          </p:grpSpPr>
          <p:sp>
            <p:nvSpPr>
              <p:cNvPr id="41" name="Freeform 29">
                <a:extLst>
                  <a:ext uri="{FF2B5EF4-FFF2-40B4-BE49-F238E27FC236}">
                    <a16:creationId xmlns:a16="http://schemas.microsoft.com/office/drawing/2014/main" id="{F3844808-7F73-D7C8-39B3-B1B92570F851}"/>
                  </a:ext>
                </a:extLst>
              </p:cNvPr>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262B32"/>
              </a:solidFill>
            </p:spPr>
          </p:sp>
        </p:grpSp>
        <p:sp>
          <p:nvSpPr>
            <p:cNvPr id="34" name="AutoShape 30">
              <a:extLst>
                <a:ext uri="{FF2B5EF4-FFF2-40B4-BE49-F238E27FC236}">
                  <a16:creationId xmlns:a16="http://schemas.microsoft.com/office/drawing/2014/main" id="{921AA142-EBAC-FAFF-DFD0-7352B71B9498}"/>
                </a:ext>
              </a:extLst>
            </p:cNvPr>
            <p:cNvSpPr/>
            <p:nvPr/>
          </p:nvSpPr>
          <p:spPr>
            <a:xfrm>
              <a:off x="11044936" y="4090687"/>
              <a:ext cx="2853344" cy="8055896"/>
            </a:xfrm>
            <a:prstGeom prst="rect">
              <a:avLst/>
            </a:prstGeom>
            <a:solidFill>
              <a:srgbClr val="FEFEFF"/>
            </a:solidFill>
          </p:spPr>
        </p:sp>
        <p:grpSp>
          <p:nvGrpSpPr>
            <p:cNvPr id="35" name="Group 31">
              <a:extLst>
                <a:ext uri="{FF2B5EF4-FFF2-40B4-BE49-F238E27FC236}">
                  <a16:creationId xmlns:a16="http://schemas.microsoft.com/office/drawing/2014/main" id="{117DDD59-4931-0725-370F-31CDD7124D0B}"/>
                </a:ext>
              </a:extLst>
            </p:cNvPr>
            <p:cNvGrpSpPr>
              <a:grpSpLocks noChangeAspect="1"/>
            </p:cNvGrpSpPr>
            <p:nvPr/>
          </p:nvGrpSpPr>
          <p:grpSpPr>
            <a:xfrm rot="-10800000">
              <a:off x="12210421" y="3820260"/>
              <a:ext cx="444353" cy="298769"/>
              <a:chOff x="0" y="0"/>
              <a:chExt cx="1930400" cy="1297940"/>
            </a:xfrm>
          </p:grpSpPr>
          <p:sp>
            <p:nvSpPr>
              <p:cNvPr id="40" name="Freeform 32">
                <a:extLst>
                  <a:ext uri="{FF2B5EF4-FFF2-40B4-BE49-F238E27FC236}">
                    <a16:creationId xmlns:a16="http://schemas.microsoft.com/office/drawing/2014/main" id="{B24EC5FF-83D5-22A5-B065-9B17BD55779A}"/>
                  </a:ext>
                </a:extLst>
              </p:cNvPr>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262B32"/>
              </a:solidFill>
            </p:spPr>
          </p:sp>
        </p:grpSp>
        <p:sp>
          <p:nvSpPr>
            <p:cNvPr id="36" name="TextBox 34">
              <a:extLst>
                <a:ext uri="{FF2B5EF4-FFF2-40B4-BE49-F238E27FC236}">
                  <a16:creationId xmlns:a16="http://schemas.microsoft.com/office/drawing/2014/main" id="{DEFE4E1A-8147-F759-4940-C81E5D8BCB3A}"/>
                </a:ext>
              </a:extLst>
            </p:cNvPr>
            <p:cNvSpPr txBox="1"/>
            <p:nvPr/>
          </p:nvSpPr>
          <p:spPr>
            <a:xfrm>
              <a:off x="4467744" y="3979493"/>
              <a:ext cx="2815604" cy="2646798"/>
            </a:xfrm>
            <a:prstGeom prst="rect">
              <a:avLst/>
            </a:prstGeom>
          </p:spPr>
          <p:txBody>
            <a:bodyPr lIns="0" tIns="0" rIns="0" bIns="0" rtlCol="0" anchor="t">
              <a:spAutoFit/>
            </a:bodyPr>
            <a:lstStyle/>
            <a:p>
              <a:pPr algn="ctr">
                <a:lnSpc>
                  <a:spcPts val="3233"/>
                </a:lnSpc>
              </a:pPr>
              <a:r>
                <a:rPr lang="en-US" sz="1050" b="1" dirty="0">
                  <a:solidFill>
                    <a:srgbClr val="4B4A4A"/>
                  </a:solidFill>
                  <a:latin typeface="Arial Nova"/>
                  <a:ea typeface="Helvetica Neue" panose="02000503000000020004" pitchFamily="2" charset="0"/>
                  <a:cs typeface="Helvetica Neue" panose="02000503000000020004" pitchFamily="2" charset="0"/>
                </a:rPr>
                <a:t>Pre-BEX Tours</a:t>
              </a:r>
              <a:endParaRPr lang="en-US" sz="1000" b="1" dirty="0">
                <a:solidFill>
                  <a:srgbClr val="4B4A4A"/>
                </a:solidFill>
                <a:latin typeface="Arial Nova"/>
                <a:ea typeface="Helvetica Neue" panose="02000503000000020004" pitchFamily="2" charset="0"/>
                <a:cs typeface="Helvetica Neue" panose="02000503000000020004" pitchFamily="2" charset="0"/>
              </a:endParaRPr>
            </a:p>
            <a:p>
              <a:pPr algn="ctr">
                <a:lnSpc>
                  <a:spcPts val="3233"/>
                </a:lnSpc>
              </a:pPr>
              <a:r>
                <a:rPr lang="en-US" sz="1400" b="1" dirty="0">
                  <a:solidFill>
                    <a:srgbClr val="FFC000"/>
                  </a:solidFill>
                  <a:latin typeface="Arial Nova"/>
                  <a:ea typeface="Helvetica Neue" panose="02000503000000020004" pitchFamily="2" charset="0"/>
                  <a:cs typeface="Helvetica Neue" panose="02000503000000020004" pitchFamily="2" charset="0"/>
                </a:rPr>
                <a:t>Peloponnese Food Stories</a:t>
              </a:r>
            </a:p>
          </p:txBody>
        </p:sp>
        <p:sp>
          <p:nvSpPr>
            <p:cNvPr id="37" name="TextBox 35">
              <a:extLst>
                <a:ext uri="{FF2B5EF4-FFF2-40B4-BE49-F238E27FC236}">
                  <a16:creationId xmlns:a16="http://schemas.microsoft.com/office/drawing/2014/main" id="{E11CF985-E16A-7800-942B-AFC0D72564FE}"/>
                </a:ext>
              </a:extLst>
            </p:cNvPr>
            <p:cNvSpPr txBox="1"/>
            <p:nvPr/>
          </p:nvSpPr>
          <p:spPr>
            <a:xfrm>
              <a:off x="7840284" y="4262755"/>
              <a:ext cx="2585698" cy="5419171"/>
            </a:xfrm>
            <a:prstGeom prst="rect">
              <a:avLst/>
            </a:prstGeom>
          </p:spPr>
          <p:txBody>
            <a:bodyPr wrap="square" lIns="0" tIns="0" rIns="0" bIns="0" rtlCol="0" anchor="t">
              <a:spAutoFit/>
            </a:bodyPr>
            <a:lstStyle/>
            <a:p>
              <a:pPr algn="ctr">
                <a:lnSpc>
                  <a:spcPct val="150000"/>
                </a:lnSpc>
              </a:pPr>
              <a:r>
                <a:rPr lang="el-GR" sz="1050" b="1" dirty="0">
                  <a:solidFill>
                    <a:srgbClr val="4B4A4A"/>
                  </a:solidFill>
                  <a:latin typeface="Arial Nova"/>
                  <a:ea typeface="Helvetica Neue" panose="02000503000000020004" pitchFamily="2" charset="0"/>
                  <a:cs typeface="Helvetica Neue" panose="02000503000000020004" pitchFamily="2" charset="0"/>
                </a:rPr>
                <a:t>1 Ημέρα Συνεδρίου</a:t>
              </a:r>
              <a:r>
                <a:rPr lang="en-US" sz="1050" b="1" dirty="0">
                  <a:solidFill>
                    <a:srgbClr val="4B4A4A"/>
                  </a:solidFill>
                  <a:latin typeface="Arial Nova"/>
                  <a:ea typeface="Helvetica Neue" panose="02000503000000020004" pitchFamily="2" charset="0"/>
                  <a:cs typeface="Helvetica Neue" panose="02000503000000020004" pitchFamily="2" charset="0"/>
                </a:rPr>
                <a:t> </a:t>
              </a:r>
              <a:r>
                <a:rPr lang="el-GR" sz="1050" dirty="0">
                  <a:solidFill>
                    <a:srgbClr val="4B4A4A"/>
                  </a:solidFill>
                  <a:latin typeface="Arial Nova"/>
                  <a:ea typeface="Helvetica Neue" panose="02000503000000020004" pitchFamily="2" charset="0"/>
                  <a:cs typeface="Helvetica Neue" panose="02000503000000020004" pitchFamily="2" charset="0"/>
                </a:rPr>
                <a:t>Εναρκτήρια Ομιλία</a:t>
              </a:r>
              <a:endParaRPr lang="en-US" sz="1050" dirty="0">
                <a:solidFill>
                  <a:srgbClr val="4B4A4A"/>
                </a:solidFill>
                <a:latin typeface="Arial Nova"/>
                <a:ea typeface="Helvetica Neue" panose="02000503000000020004" pitchFamily="2" charset="0"/>
                <a:cs typeface="Helvetica Neue" panose="02000503000000020004" pitchFamily="2" charset="0"/>
              </a:endParaRPr>
            </a:p>
            <a:p>
              <a:pPr algn="ctr">
                <a:lnSpc>
                  <a:spcPct val="150000"/>
                </a:lnSpc>
              </a:pPr>
              <a:r>
                <a:rPr lang="el-GR" sz="1050" dirty="0">
                  <a:solidFill>
                    <a:srgbClr val="4B4A4A"/>
                  </a:solidFill>
                  <a:latin typeface="Arial Nova"/>
                  <a:ea typeface="Helvetica Neue" panose="02000503000000020004" pitchFamily="2" charset="0"/>
                  <a:cs typeface="Helvetica Neue" panose="02000503000000020004" pitchFamily="2" charset="0"/>
                </a:rPr>
                <a:t>Παράλληλες Εκδηλώσεις</a:t>
              </a:r>
              <a:endParaRPr lang="en-US" sz="1050" dirty="0">
                <a:solidFill>
                  <a:srgbClr val="4B4A4A"/>
                </a:solidFill>
                <a:latin typeface="Arial Nova"/>
                <a:ea typeface="Helvetica Neue" panose="02000503000000020004" pitchFamily="2" charset="0"/>
                <a:cs typeface="Helvetica Neue" panose="02000503000000020004" pitchFamily="2" charset="0"/>
              </a:endParaRPr>
            </a:p>
            <a:p>
              <a:pPr algn="ctr">
                <a:lnSpc>
                  <a:spcPct val="150000"/>
                </a:lnSpc>
              </a:pPr>
              <a:r>
                <a:rPr lang="en-US" sz="1050" dirty="0">
                  <a:solidFill>
                    <a:srgbClr val="4B4A4A"/>
                  </a:solidFill>
                  <a:latin typeface="Arial Nova"/>
                  <a:ea typeface="Helvetica Neue" panose="02000503000000020004" pitchFamily="2" charset="0"/>
                  <a:cs typeface="Helvetica Neue" panose="02000503000000020004" pitchFamily="2" charset="0"/>
                </a:rPr>
                <a:t>Speed Networking</a:t>
              </a:r>
              <a:endParaRPr lang="el-GR" sz="1050" dirty="0">
                <a:solidFill>
                  <a:srgbClr val="4B4A4A"/>
                </a:solidFill>
                <a:latin typeface="Arial Nova"/>
                <a:ea typeface="Helvetica Neue" panose="02000503000000020004" pitchFamily="2" charset="0"/>
                <a:cs typeface="Helvetica Neue" panose="02000503000000020004" pitchFamily="2" charset="0"/>
              </a:endParaRPr>
            </a:p>
            <a:p>
              <a:pPr algn="ctr">
                <a:lnSpc>
                  <a:spcPct val="150000"/>
                </a:lnSpc>
              </a:pPr>
              <a:r>
                <a:rPr lang="el-GR" sz="1050" dirty="0">
                  <a:solidFill>
                    <a:srgbClr val="4B4A4A"/>
                  </a:solidFill>
                  <a:latin typeface="Arial Nova"/>
                  <a:ea typeface="Helvetica Neue" panose="02000503000000020004" pitchFamily="2" charset="0"/>
                  <a:cs typeface="Helvetica Neue" panose="02000503000000020004" pitchFamily="2" charset="0"/>
                </a:rPr>
                <a:t>(15λεπτές συναντήσεις με δημιουργούς περιεχομένου</a:t>
              </a:r>
              <a:endParaRPr lang="en-US" sz="1050" dirty="0">
                <a:solidFill>
                  <a:srgbClr val="4B4A4A"/>
                </a:solidFill>
                <a:latin typeface="Arial Nova"/>
                <a:ea typeface="Helvetica Neue" panose="02000503000000020004" pitchFamily="2" charset="0"/>
                <a:cs typeface="Helvetica Neue" panose="02000503000000020004" pitchFamily="2" charset="0"/>
              </a:endParaRPr>
            </a:p>
          </p:txBody>
        </p:sp>
        <p:sp>
          <p:nvSpPr>
            <p:cNvPr id="38" name="TextBox 36">
              <a:extLst>
                <a:ext uri="{FF2B5EF4-FFF2-40B4-BE49-F238E27FC236}">
                  <a16:creationId xmlns:a16="http://schemas.microsoft.com/office/drawing/2014/main" id="{61A212A8-B913-55DC-960B-E369FBA0C1D6}"/>
                </a:ext>
              </a:extLst>
            </p:cNvPr>
            <p:cNvSpPr txBox="1"/>
            <p:nvPr/>
          </p:nvSpPr>
          <p:spPr>
            <a:xfrm>
              <a:off x="14420439" y="3886116"/>
              <a:ext cx="2768208" cy="3659963"/>
            </a:xfrm>
            <a:prstGeom prst="rect">
              <a:avLst/>
            </a:prstGeom>
          </p:spPr>
          <p:txBody>
            <a:bodyPr lIns="0" tIns="0" rIns="0" bIns="0" rtlCol="0" anchor="t">
              <a:spAutoFit/>
            </a:bodyPr>
            <a:lstStyle/>
            <a:p>
              <a:pPr algn="ctr">
                <a:lnSpc>
                  <a:spcPts val="3287"/>
                </a:lnSpc>
              </a:pPr>
              <a:r>
                <a:rPr lang="en-US" sz="1050" b="1" dirty="0">
                  <a:solidFill>
                    <a:srgbClr val="4B4A4A"/>
                  </a:solidFill>
                  <a:latin typeface="Arial Nova"/>
                  <a:ea typeface="Helvetica Neue" panose="02000503000000020004" pitchFamily="2" charset="0"/>
                  <a:cs typeface="Helvetica Neue" panose="02000503000000020004" pitchFamily="2" charset="0"/>
                </a:rPr>
                <a:t>FAM Trips</a:t>
              </a:r>
              <a:endParaRPr lang="el-GR" sz="1050" b="1" dirty="0">
                <a:solidFill>
                  <a:srgbClr val="4B4A4A"/>
                </a:solidFill>
                <a:latin typeface="Arial Nova"/>
                <a:ea typeface="Helvetica Neue" panose="02000503000000020004" pitchFamily="2" charset="0"/>
                <a:cs typeface="Helvetica Neue" panose="02000503000000020004" pitchFamily="2" charset="0"/>
              </a:endParaRPr>
            </a:p>
            <a:p>
              <a:pPr algn="ctr">
                <a:lnSpc>
                  <a:spcPts val="3287"/>
                </a:lnSpc>
              </a:pPr>
              <a:r>
                <a:rPr lang="el-GR" sz="1050" dirty="0">
                  <a:solidFill>
                    <a:srgbClr val="4B4A4A"/>
                  </a:solidFill>
                  <a:latin typeface="Arial Nova"/>
                  <a:ea typeface="Helvetica Neue" panose="02000503000000020004" pitchFamily="2" charset="0"/>
                  <a:cs typeface="Helvetica Neue" panose="02000503000000020004" pitchFamily="2" charset="0"/>
                </a:rPr>
                <a:t>(Τριήμερα Ταξίδια Εξοικείωσης με τον Προορισμό)</a:t>
              </a:r>
              <a:endParaRPr lang="en-US" sz="1050" dirty="0">
                <a:solidFill>
                  <a:srgbClr val="4B4A4A"/>
                </a:solidFill>
                <a:latin typeface="Arial Nova"/>
                <a:ea typeface="Helvetica Neue" panose="02000503000000020004" pitchFamily="2" charset="0"/>
                <a:cs typeface="Helvetica Neue" panose="02000503000000020004" pitchFamily="2" charset="0"/>
              </a:endParaRPr>
            </a:p>
          </p:txBody>
        </p:sp>
        <p:sp>
          <p:nvSpPr>
            <p:cNvPr id="39" name="TextBox 37">
              <a:extLst>
                <a:ext uri="{FF2B5EF4-FFF2-40B4-BE49-F238E27FC236}">
                  <a16:creationId xmlns:a16="http://schemas.microsoft.com/office/drawing/2014/main" id="{0C064536-8339-8326-DBAF-C7D6811ACE99}"/>
                </a:ext>
              </a:extLst>
            </p:cNvPr>
            <p:cNvSpPr txBox="1"/>
            <p:nvPr/>
          </p:nvSpPr>
          <p:spPr>
            <a:xfrm>
              <a:off x="11080261" y="4189942"/>
              <a:ext cx="2715149" cy="6676805"/>
            </a:xfrm>
            <a:prstGeom prst="rect">
              <a:avLst/>
            </a:prstGeom>
          </p:spPr>
          <p:txBody>
            <a:bodyPr wrap="square" lIns="0" tIns="0" rIns="0" bIns="0" rtlCol="0" anchor="t">
              <a:spAutoFit/>
            </a:bodyPr>
            <a:lstStyle/>
            <a:p>
              <a:pPr algn="ctr">
                <a:lnSpc>
                  <a:spcPct val="150000"/>
                </a:lnSpc>
              </a:pPr>
              <a:r>
                <a:rPr lang="el-GR" sz="1050" b="1" dirty="0">
                  <a:solidFill>
                    <a:srgbClr val="4B4A4A"/>
                  </a:solidFill>
                  <a:latin typeface="Arial Nova"/>
                  <a:ea typeface="Helvetica Neue" panose="02000503000000020004" pitchFamily="2" charset="0"/>
                  <a:cs typeface="Helvetica Neue" panose="02000503000000020004" pitchFamily="2" charset="0"/>
                </a:rPr>
                <a:t>2 Ημέρα Συνεδρίου</a:t>
              </a:r>
              <a:r>
                <a:rPr lang="en-US" sz="1050" b="1" dirty="0">
                  <a:solidFill>
                    <a:srgbClr val="4B4A4A"/>
                  </a:solidFill>
                  <a:latin typeface="Arial Nova"/>
                  <a:ea typeface="Helvetica Neue" panose="02000503000000020004" pitchFamily="2" charset="0"/>
                  <a:cs typeface="Helvetica Neue" panose="02000503000000020004" pitchFamily="2" charset="0"/>
                </a:rPr>
                <a:t> </a:t>
              </a:r>
              <a:r>
                <a:rPr lang="el-GR" sz="1050" dirty="0">
                  <a:solidFill>
                    <a:srgbClr val="4B4A4A"/>
                  </a:solidFill>
                  <a:latin typeface="Arial Nova"/>
                  <a:ea typeface="Helvetica Neue" panose="02000503000000020004" pitchFamily="2" charset="0"/>
                  <a:cs typeface="Helvetica Neue" panose="02000503000000020004" pitchFamily="2" charset="0"/>
                </a:rPr>
                <a:t>Εναρκτήρια Ομιλία</a:t>
              </a:r>
              <a:endParaRPr lang="en-US" sz="1050" dirty="0">
                <a:solidFill>
                  <a:srgbClr val="4B4A4A"/>
                </a:solidFill>
                <a:latin typeface="Arial Nova"/>
                <a:ea typeface="Helvetica Neue" panose="02000503000000020004" pitchFamily="2" charset="0"/>
                <a:cs typeface="Helvetica Neue" panose="02000503000000020004" pitchFamily="2" charset="0"/>
              </a:endParaRPr>
            </a:p>
            <a:p>
              <a:pPr algn="ctr">
                <a:lnSpc>
                  <a:spcPct val="150000"/>
                </a:lnSpc>
              </a:pPr>
              <a:r>
                <a:rPr lang="el-GR" sz="1050" dirty="0">
                  <a:solidFill>
                    <a:srgbClr val="4B4A4A"/>
                  </a:solidFill>
                  <a:latin typeface="Arial Nova"/>
                  <a:ea typeface="Helvetica Neue" panose="02000503000000020004" pitchFamily="2" charset="0"/>
                  <a:cs typeface="Helvetica Neue" panose="02000503000000020004" pitchFamily="2" charset="0"/>
                </a:rPr>
                <a:t>Παράλληλες Εκδηλώσεις</a:t>
              </a:r>
              <a:endParaRPr lang="en-US" sz="1050" dirty="0">
                <a:solidFill>
                  <a:srgbClr val="4B4A4A"/>
                </a:solidFill>
                <a:latin typeface="Arial Nova"/>
                <a:ea typeface="Helvetica Neue" panose="02000503000000020004" pitchFamily="2" charset="0"/>
                <a:cs typeface="Helvetica Neue" panose="02000503000000020004" pitchFamily="2" charset="0"/>
              </a:endParaRPr>
            </a:p>
            <a:p>
              <a:pPr algn="ctr">
                <a:lnSpc>
                  <a:spcPct val="150000"/>
                </a:lnSpc>
              </a:pPr>
              <a:r>
                <a:rPr lang="en-US" sz="1050" dirty="0">
                  <a:solidFill>
                    <a:srgbClr val="4B4A4A"/>
                  </a:solidFill>
                  <a:latin typeface="Arial Nova"/>
                  <a:ea typeface="Helvetica Neue" panose="02000503000000020004" pitchFamily="2" charset="0"/>
                  <a:cs typeface="Helvetica Neue" panose="02000503000000020004" pitchFamily="2" charset="0"/>
                </a:rPr>
                <a:t>Speed Networking</a:t>
              </a:r>
              <a:endParaRPr lang="el-GR" sz="1050" dirty="0">
                <a:solidFill>
                  <a:srgbClr val="4B4A4A"/>
                </a:solidFill>
                <a:latin typeface="Arial Nova"/>
                <a:ea typeface="Helvetica Neue" panose="02000503000000020004" pitchFamily="2" charset="0"/>
                <a:cs typeface="Helvetica Neue" panose="02000503000000020004" pitchFamily="2" charset="0"/>
              </a:endParaRPr>
            </a:p>
            <a:p>
              <a:pPr algn="ctr">
                <a:lnSpc>
                  <a:spcPct val="150000"/>
                </a:lnSpc>
              </a:pPr>
              <a:r>
                <a:rPr lang="el-GR" sz="1050" dirty="0">
                  <a:solidFill>
                    <a:srgbClr val="4B4A4A"/>
                  </a:solidFill>
                  <a:latin typeface="Arial Nova"/>
                  <a:ea typeface="Helvetica Neue" panose="02000503000000020004" pitchFamily="2" charset="0"/>
                  <a:cs typeface="Helvetica Neue" panose="02000503000000020004" pitchFamily="2" charset="0"/>
                </a:rPr>
                <a:t>(15λεπτές συναντήσεις με δημιουργούς περιεχομένου)</a:t>
              </a:r>
            </a:p>
            <a:p>
              <a:pPr algn="ctr">
                <a:lnSpc>
                  <a:spcPct val="150000"/>
                </a:lnSpc>
              </a:pPr>
              <a:r>
                <a:rPr lang="el-GR" sz="1050" dirty="0">
                  <a:solidFill>
                    <a:srgbClr val="4B4A4A"/>
                  </a:solidFill>
                  <a:latin typeface="Arial Nova"/>
                  <a:ea typeface="Helvetica Neue" panose="02000503000000020004" pitchFamily="2" charset="0"/>
                  <a:cs typeface="Helvetica Neue" panose="02000503000000020004" pitchFamily="2" charset="0"/>
                </a:rPr>
                <a:t>Ομιλία Κλεισίματος Συνεδρίου</a:t>
              </a:r>
              <a:endParaRPr lang="en-US" sz="1050" dirty="0">
                <a:solidFill>
                  <a:srgbClr val="4B4A4A"/>
                </a:solidFill>
                <a:latin typeface="Arial Nova"/>
                <a:ea typeface="Helvetica Neue" panose="02000503000000020004" pitchFamily="2" charset="0"/>
                <a:cs typeface="Helvetica Neue" panose="02000503000000020004" pitchFamily="2" charset="0"/>
              </a:endParaRPr>
            </a:p>
            <a:p>
              <a:pPr algn="ctr">
                <a:lnSpc>
                  <a:spcPct val="150000"/>
                </a:lnSpc>
              </a:pPr>
              <a:r>
                <a:rPr lang="en-US" sz="1100" dirty="0" err="1">
                  <a:solidFill>
                    <a:schemeClr val="bg1">
                      <a:lumMod val="50000"/>
                    </a:schemeClr>
                  </a:solidFill>
                  <a:latin typeface="Arial Nova"/>
                  <a:ea typeface="Helvetica Neue" panose="02000503000000020004" pitchFamily="2" charset="0"/>
                  <a:cs typeface="Helvetica Neue" panose="02000503000000020004" pitchFamily="2" charset="0"/>
                </a:rPr>
                <a:t>Kastraki</a:t>
              </a:r>
              <a:r>
                <a:rPr lang="en-US" sz="1100" dirty="0">
                  <a:solidFill>
                    <a:schemeClr val="bg1">
                      <a:lumMod val="50000"/>
                    </a:schemeClr>
                  </a:solidFill>
                  <a:latin typeface="Arial Nova"/>
                  <a:ea typeface="Helvetica Neue" panose="02000503000000020004" pitchFamily="2" charset="0"/>
                  <a:cs typeface="Helvetica Neue" panose="02000503000000020004" pitchFamily="2" charset="0"/>
                </a:rPr>
                <a:t> Party</a:t>
              </a:r>
            </a:p>
          </p:txBody>
        </p:sp>
      </p:grpSp>
      <p:sp>
        <p:nvSpPr>
          <p:cNvPr id="59" name="TextBox 2">
            <a:extLst>
              <a:ext uri="{FF2B5EF4-FFF2-40B4-BE49-F238E27FC236}">
                <a16:creationId xmlns:a16="http://schemas.microsoft.com/office/drawing/2014/main" id="{33FAE374-89F3-1B40-2FC7-C4F2A4760818}"/>
              </a:ext>
            </a:extLst>
          </p:cNvPr>
          <p:cNvSpPr txBox="1"/>
          <p:nvPr/>
        </p:nvSpPr>
        <p:spPr>
          <a:xfrm>
            <a:off x="315989" y="2767792"/>
            <a:ext cx="6972061" cy="940257"/>
          </a:xfrm>
          <a:prstGeom prst="rect">
            <a:avLst/>
          </a:prstGeom>
        </p:spPr>
        <p:txBody>
          <a:bodyPr wrap="square" lIns="0" tIns="0" rIns="0" bIns="0" rtlCol="0" anchor="t">
            <a:spAutoFit/>
          </a:bodyPr>
          <a:lstStyle/>
          <a:p>
            <a:pPr>
              <a:lnSpc>
                <a:spcPts val="3907"/>
              </a:lnSpc>
            </a:pPr>
            <a:r>
              <a:rPr lang="el-GR" b="1" i="1" spc="-70" dirty="0">
                <a:solidFill>
                  <a:schemeClr val="tx1">
                    <a:lumMod val="65000"/>
                    <a:lumOff val="35000"/>
                  </a:schemeClr>
                </a:solidFill>
                <a:latin typeface="Inter"/>
              </a:rPr>
              <a:t>Ενδιαφέρουσα πληροφορία</a:t>
            </a:r>
            <a:r>
              <a:rPr lang="en-US" b="1" i="1" spc="-70" dirty="0">
                <a:solidFill>
                  <a:schemeClr val="tx1">
                    <a:lumMod val="65000"/>
                    <a:lumOff val="35000"/>
                  </a:schemeClr>
                </a:solidFill>
                <a:latin typeface="Inter"/>
              </a:rPr>
              <a:t>: </a:t>
            </a:r>
            <a:r>
              <a:rPr lang="el-GR" b="1" i="1" spc="-70" dirty="0">
                <a:solidFill>
                  <a:schemeClr val="tx1">
                    <a:lumMod val="65000"/>
                    <a:lumOff val="35000"/>
                  </a:schemeClr>
                </a:solidFill>
                <a:latin typeface="Inter"/>
              </a:rPr>
              <a:t>οι συμμετέχοντες στο </a:t>
            </a:r>
            <a:r>
              <a:rPr lang="en-US" b="1" i="1" spc="-70" dirty="0">
                <a:solidFill>
                  <a:schemeClr val="tx1">
                    <a:lumMod val="65000"/>
                    <a:lumOff val="35000"/>
                  </a:schemeClr>
                </a:solidFill>
                <a:latin typeface="Inter"/>
              </a:rPr>
              <a:t>TBEX</a:t>
            </a:r>
            <a:r>
              <a:rPr lang="el-GR" b="1" i="1" spc="-70" dirty="0">
                <a:solidFill>
                  <a:schemeClr val="tx1">
                    <a:lumMod val="65000"/>
                    <a:lumOff val="35000"/>
                  </a:schemeClr>
                </a:solidFill>
                <a:latin typeface="Inter"/>
              </a:rPr>
              <a:t> παραμένουν </a:t>
            </a:r>
          </a:p>
          <a:p>
            <a:pPr>
              <a:lnSpc>
                <a:spcPts val="3907"/>
              </a:lnSpc>
            </a:pPr>
            <a:r>
              <a:rPr lang="el-GR" b="1" i="1" spc="-70" dirty="0">
                <a:solidFill>
                  <a:schemeClr val="tx1">
                    <a:lumMod val="65000"/>
                    <a:lumOff val="35000"/>
                  </a:schemeClr>
                </a:solidFill>
                <a:latin typeface="Inter"/>
              </a:rPr>
              <a:t>15 – 28 ημέρες</a:t>
            </a:r>
            <a:r>
              <a:rPr lang="en-US" b="1" i="1" spc="-70" dirty="0">
                <a:solidFill>
                  <a:schemeClr val="tx1">
                    <a:lumMod val="65000"/>
                    <a:lumOff val="35000"/>
                  </a:schemeClr>
                </a:solidFill>
                <a:latin typeface="Inter"/>
              </a:rPr>
              <a:t>,</a:t>
            </a:r>
            <a:r>
              <a:rPr lang="el-GR" b="1" i="1" spc="-70" dirty="0">
                <a:solidFill>
                  <a:schemeClr val="tx1">
                    <a:lumMod val="65000"/>
                    <a:lumOff val="35000"/>
                  </a:schemeClr>
                </a:solidFill>
                <a:latin typeface="Inter"/>
              </a:rPr>
              <a:t> κατά μέσο όρο</a:t>
            </a:r>
            <a:r>
              <a:rPr lang="en-US" b="1" i="1" spc="-70" dirty="0">
                <a:solidFill>
                  <a:schemeClr val="tx1">
                    <a:lumMod val="65000"/>
                    <a:lumOff val="35000"/>
                  </a:schemeClr>
                </a:solidFill>
                <a:latin typeface="Inter"/>
              </a:rPr>
              <a:t>,</a:t>
            </a:r>
            <a:r>
              <a:rPr lang="el-GR" b="1" i="1" spc="-70" dirty="0">
                <a:solidFill>
                  <a:schemeClr val="tx1">
                    <a:lumMod val="65000"/>
                    <a:lumOff val="35000"/>
                  </a:schemeClr>
                </a:solidFill>
                <a:latin typeface="Inter"/>
              </a:rPr>
              <a:t> στον</a:t>
            </a:r>
            <a:r>
              <a:rPr lang="en-US" b="1" i="1" spc="-70" dirty="0">
                <a:solidFill>
                  <a:schemeClr val="tx1">
                    <a:lumMod val="65000"/>
                    <a:lumOff val="35000"/>
                  </a:schemeClr>
                </a:solidFill>
                <a:latin typeface="Inter"/>
              </a:rPr>
              <a:t> </a:t>
            </a:r>
            <a:r>
              <a:rPr lang="el-GR" b="1" i="1" spc="-70" dirty="0">
                <a:solidFill>
                  <a:schemeClr val="tx1">
                    <a:lumMod val="65000"/>
                    <a:lumOff val="35000"/>
                  </a:schemeClr>
                </a:solidFill>
                <a:latin typeface="Inter"/>
              </a:rPr>
              <a:t>προορισμό.</a:t>
            </a:r>
            <a:endParaRPr lang="en-US" b="1" i="1" spc="-70" dirty="0">
              <a:solidFill>
                <a:schemeClr val="tx1">
                  <a:lumMod val="65000"/>
                  <a:lumOff val="35000"/>
                </a:schemeClr>
              </a:solidFill>
              <a:latin typeface="Inter"/>
            </a:endParaRPr>
          </a:p>
        </p:txBody>
      </p:sp>
      <p:sp>
        <p:nvSpPr>
          <p:cNvPr id="4" name="TextBox 3">
            <a:extLst>
              <a:ext uri="{FF2B5EF4-FFF2-40B4-BE49-F238E27FC236}">
                <a16:creationId xmlns:a16="http://schemas.microsoft.com/office/drawing/2014/main" id="{BAAD17A2-E5A6-D37A-4408-149D28541111}"/>
              </a:ext>
            </a:extLst>
          </p:cNvPr>
          <p:cNvSpPr txBox="1"/>
          <p:nvPr/>
        </p:nvSpPr>
        <p:spPr>
          <a:xfrm>
            <a:off x="263162" y="4487623"/>
            <a:ext cx="1066318" cy="369332"/>
          </a:xfrm>
          <a:prstGeom prst="rect">
            <a:avLst/>
          </a:prstGeom>
          <a:noFill/>
        </p:spPr>
        <p:txBody>
          <a:bodyPr wrap="none" rtlCol="0">
            <a:spAutoFit/>
          </a:bodyPr>
          <a:lstStyle/>
          <a:p>
            <a:r>
              <a:rPr lang="en-GR" b="1" dirty="0">
                <a:latin typeface="Helvetica Neue" panose="02000503000000020004" pitchFamily="2" charset="0"/>
                <a:ea typeface="Helvetica Neue" panose="02000503000000020004" pitchFamily="2" charset="0"/>
                <a:cs typeface="Helvetica Neue" panose="02000503000000020004" pitchFamily="2" charset="0"/>
              </a:rPr>
              <a:t>8</a:t>
            </a:r>
            <a:r>
              <a:rPr lang="el-GR" b="1" dirty="0">
                <a:latin typeface="Helvetica Neue" panose="02000503000000020004" pitchFamily="2" charset="0"/>
                <a:ea typeface="Helvetica Neue" panose="02000503000000020004" pitchFamily="2" charset="0"/>
                <a:cs typeface="Helvetica Neue" panose="02000503000000020004" pitchFamily="2" charset="0"/>
              </a:rPr>
              <a:t> Μάϊου</a:t>
            </a:r>
            <a:endParaRPr lang="en-G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2A2B755E-233C-A12C-0DBA-CEDFB66D841E}"/>
              </a:ext>
            </a:extLst>
          </p:cNvPr>
          <p:cNvSpPr txBox="1"/>
          <p:nvPr/>
        </p:nvSpPr>
        <p:spPr>
          <a:xfrm>
            <a:off x="1752574" y="4452970"/>
            <a:ext cx="1066318" cy="369332"/>
          </a:xfrm>
          <a:prstGeom prst="rect">
            <a:avLst/>
          </a:prstGeom>
          <a:noFill/>
        </p:spPr>
        <p:txBody>
          <a:bodyPr wrap="none" rtlCol="0">
            <a:spAutoFit/>
          </a:bodyPr>
          <a:lstStyle/>
          <a:p>
            <a:r>
              <a:rPr lang="en-GR" b="1" dirty="0">
                <a:latin typeface="Helvetica Neue" panose="02000503000000020004" pitchFamily="2" charset="0"/>
                <a:ea typeface="Helvetica Neue" panose="02000503000000020004" pitchFamily="2" charset="0"/>
                <a:cs typeface="Helvetica Neue" panose="02000503000000020004" pitchFamily="2" charset="0"/>
              </a:rPr>
              <a:t>9</a:t>
            </a:r>
            <a:r>
              <a:rPr lang="el-GR" b="1" dirty="0">
                <a:latin typeface="Helvetica Neue" panose="02000503000000020004" pitchFamily="2" charset="0"/>
                <a:ea typeface="Helvetica Neue" panose="02000503000000020004" pitchFamily="2" charset="0"/>
                <a:cs typeface="Helvetica Neue" panose="02000503000000020004" pitchFamily="2" charset="0"/>
              </a:rPr>
              <a:t> Μάϊου</a:t>
            </a:r>
            <a:endParaRPr lang="en-G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747D55A4-CA30-5257-26B4-69B684C6AEBE}"/>
              </a:ext>
            </a:extLst>
          </p:cNvPr>
          <p:cNvSpPr txBox="1"/>
          <p:nvPr/>
        </p:nvSpPr>
        <p:spPr>
          <a:xfrm>
            <a:off x="3177249" y="4482625"/>
            <a:ext cx="1194558" cy="369332"/>
          </a:xfrm>
          <a:prstGeom prst="rect">
            <a:avLst/>
          </a:prstGeom>
          <a:noFill/>
        </p:spPr>
        <p:txBody>
          <a:bodyPr wrap="none" rtlCol="0">
            <a:spAutoFit/>
          </a:bodyPr>
          <a:lstStyle/>
          <a:p>
            <a:r>
              <a:rPr lang="en-GR" b="1" dirty="0">
                <a:latin typeface="Helvetica Neue" panose="02000503000000020004" pitchFamily="2" charset="0"/>
                <a:ea typeface="Helvetica Neue" panose="02000503000000020004" pitchFamily="2" charset="0"/>
                <a:cs typeface="Helvetica Neue" panose="02000503000000020004" pitchFamily="2" charset="0"/>
              </a:rPr>
              <a:t>10</a:t>
            </a:r>
            <a:r>
              <a:rPr lang="el-GR" b="1" dirty="0">
                <a:latin typeface="Helvetica Neue" panose="02000503000000020004" pitchFamily="2" charset="0"/>
                <a:ea typeface="Helvetica Neue" panose="02000503000000020004" pitchFamily="2" charset="0"/>
                <a:cs typeface="Helvetica Neue" panose="02000503000000020004" pitchFamily="2" charset="0"/>
              </a:rPr>
              <a:t> Μάϊου</a:t>
            </a:r>
            <a:endParaRPr lang="en-G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F7C4999C-56FB-1914-2A88-9824EF0FC7A2}"/>
              </a:ext>
            </a:extLst>
          </p:cNvPr>
          <p:cNvSpPr txBox="1"/>
          <p:nvPr/>
        </p:nvSpPr>
        <p:spPr>
          <a:xfrm>
            <a:off x="4601267" y="4493738"/>
            <a:ext cx="1194558" cy="369332"/>
          </a:xfrm>
          <a:prstGeom prst="rect">
            <a:avLst/>
          </a:prstGeom>
          <a:noFill/>
        </p:spPr>
        <p:txBody>
          <a:bodyPr wrap="none" rtlCol="0">
            <a:spAutoFit/>
          </a:bodyPr>
          <a:lstStyle/>
          <a:p>
            <a:r>
              <a:rPr lang="en-GR" b="1" dirty="0">
                <a:latin typeface="Helvetica Neue" panose="02000503000000020004" pitchFamily="2" charset="0"/>
                <a:ea typeface="Helvetica Neue" panose="02000503000000020004" pitchFamily="2" charset="0"/>
                <a:cs typeface="Helvetica Neue" panose="02000503000000020004" pitchFamily="2" charset="0"/>
              </a:rPr>
              <a:t>11</a:t>
            </a:r>
            <a:r>
              <a:rPr lang="el-GR" b="1" dirty="0">
                <a:latin typeface="Helvetica Neue" panose="02000503000000020004" pitchFamily="2" charset="0"/>
                <a:ea typeface="Helvetica Neue" panose="02000503000000020004" pitchFamily="2" charset="0"/>
                <a:cs typeface="Helvetica Neue" panose="02000503000000020004" pitchFamily="2" charset="0"/>
              </a:rPr>
              <a:t> Μάϊου</a:t>
            </a:r>
            <a:endParaRPr lang="en-G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5B706928-37E7-C2EE-173F-DE6A2F863305}"/>
              </a:ext>
            </a:extLst>
          </p:cNvPr>
          <p:cNvSpPr txBox="1"/>
          <p:nvPr/>
        </p:nvSpPr>
        <p:spPr>
          <a:xfrm>
            <a:off x="6057038" y="4482625"/>
            <a:ext cx="1194558" cy="369332"/>
          </a:xfrm>
          <a:prstGeom prst="rect">
            <a:avLst/>
          </a:prstGeom>
          <a:noFill/>
        </p:spPr>
        <p:txBody>
          <a:bodyPr wrap="none" rtlCol="0">
            <a:spAutoFit/>
          </a:bodyPr>
          <a:lstStyle/>
          <a:p>
            <a:r>
              <a:rPr lang="en-GR" b="1" dirty="0">
                <a:latin typeface="Helvetica Neue" panose="02000503000000020004" pitchFamily="2" charset="0"/>
                <a:ea typeface="Helvetica Neue" panose="02000503000000020004" pitchFamily="2" charset="0"/>
                <a:cs typeface="Helvetica Neue" panose="02000503000000020004" pitchFamily="2" charset="0"/>
              </a:rPr>
              <a:t>12</a:t>
            </a:r>
            <a:r>
              <a:rPr lang="el-GR" b="1" dirty="0">
                <a:latin typeface="Helvetica Neue" panose="02000503000000020004" pitchFamily="2" charset="0"/>
                <a:ea typeface="Helvetica Neue" panose="02000503000000020004" pitchFamily="2" charset="0"/>
                <a:cs typeface="Helvetica Neue" panose="02000503000000020004" pitchFamily="2" charset="0"/>
              </a:rPr>
              <a:t> Μάϊου</a:t>
            </a:r>
            <a:endParaRPr lang="en-GR"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TextBox 14">
            <a:extLst>
              <a:ext uri="{FF2B5EF4-FFF2-40B4-BE49-F238E27FC236}">
                <a16:creationId xmlns:a16="http://schemas.microsoft.com/office/drawing/2014/main" id="{D78D7230-78F0-AC2F-1F35-5C2C2DF793B4}"/>
              </a:ext>
            </a:extLst>
          </p:cNvPr>
          <p:cNvSpPr txBox="1"/>
          <p:nvPr/>
        </p:nvSpPr>
        <p:spPr>
          <a:xfrm>
            <a:off x="1865938" y="4762431"/>
            <a:ext cx="885680" cy="568297"/>
          </a:xfrm>
          <a:prstGeom prst="rect">
            <a:avLst/>
          </a:prstGeom>
        </p:spPr>
        <p:txBody>
          <a:bodyPr wrap="square" lIns="0" tIns="0" rIns="0" bIns="0" rtlCol="0" anchor="t">
            <a:spAutoFit/>
          </a:bodyPr>
          <a:lstStyle/>
          <a:p>
            <a:pPr algn="ctr">
              <a:lnSpc>
                <a:spcPts val="5319"/>
              </a:lnSpc>
            </a:pPr>
            <a:r>
              <a:rPr lang="el-GR" spc="-229" dirty="0">
                <a:solidFill>
                  <a:schemeClr val="tx1">
                    <a:lumMod val="65000"/>
                    <a:lumOff val="35000"/>
                  </a:schemeClr>
                </a:solidFill>
                <a:latin typeface="Arial Nova" panose="020B0504020202020204" pitchFamily="34" charset="0"/>
              </a:rPr>
              <a:t>ΗΜΕΡΑ</a:t>
            </a:r>
            <a:r>
              <a:rPr lang="en-US" spc="-229" dirty="0">
                <a:solidFill>
                  <a:schemeClr val="tx1">
                    <a:lumMod val="65000"/>
                    <a:lumOff val="35000"/>
                  </a:schemeClr>
                </a:solidFill>
                <a:latin typeface="Inter Bold"/>
              </a:rPr>
              <a:t> </a:t>
            </a:r>
            <a:r>
              <a:rPr lang="el-GR" spc="-229" dirty="0">
                <a:solidFill>
                  <a:schemeClr val="tx1">
                    <a:lumMod val="65000"/>
                    <a:lumOff val="35000"/>
                  </a:schemeClr>
                </a:solidFill>
                <a:latin typeface="Inter Bold"/>
              </a:rPr>
              <a:t>2</a:t>
            </a:r>
            <a:r>
              <a:rPr lang="en-US" sz="1100" dirty="0">
                <a:solidFill>
                  <a:srgbClr val="4B4A4A"/>
                </a:solidFill>
                <a:latin typeface="Inter"/>
              </a:rPr>
              <a:t> </a:t>
            </a:r>
          </a:p>
        </p:txBody>
      </p:sp>
      <p:sp>
        <p:nvSpPr>
          <p:cNvPr id="11" name="TextBox 14">
            <a:extLst>
              <a:ext uri="{FF2B5EF4-FFF2-40B4-BE49-F238E27FC236}">
                <a16:creationId xmlns:a16="http://schemas.microsoft.com/office/drawing/2014/main" id="{98AC47BB-5111-4385-DCC2-D38BD36308FD}"/>
              </a:ext>
            </a:extLst>
          </p:cNvPr>
          <p:cNvSpPr txBox="1"/>
          <p:nvPr/>
        </p:nvSpPr>
        <p:spPr>
          <a:xfrm>
            <a:off x="3314895" y="4762430"/>
            <a:ext cx="869182" cy="568297"/>
          </a:xfrm>
          <a:prstGeom prst="rect">
            <a:avLst/>
          </a:prstGeom>
        </p:spPr>
        <p:txBody>
          <a:bodyPr wrap="square" lIns="0" tIns="0" rIns="0" bIns="0" rtlCol="0" anchor="t">
            <a:spAutoFit/>
          </a:bodyPr>
          <a:lstStyle/>
          <a:p>
            <a:pPr algn="ctr">
              <a:lnSpc>
                <a:spcPts val="5319"/>
              </a:lnSpc>
            </a:pPr>
            <a:r>
              <a:rPr lang="el-GR" spc="-229" dirty="0">
                <a:solidFill>
                  <a:schemeClr val="tx1">
                    <a:lumMod val="65000"/>
                    <a:lumOff val="35000"/>
                  </a:schemeClr>
                </a:solidFill>
                <a:latin typeface="Arial Nova" panose="020B0504020202020204" pitchFamily="34" charset="0"/>
              </a:rPr>
              <a:t>ΗΜΕΡΑ</a:t>
            </a:r>
            <a:r>
              <a:rPr lang="en-US" spc="-229" dirty="0">
                <a:solidFill>
                  <a:schemeClr val="tx1">
                    <a:lumMod val="65000"/>
                    <a:lumOff val="35000"/>
                  </a:schemeClr>
                </a:solidFill>
                <a:latin typeface="Inter Bold"/>
              </a:rPr>
              <a:t> </a:t>
            </a:r>
            <a:r>
              <a:rPr lang="el-GR" spc="-229" dirty="0">
                <a:solidFill>
                  <a:schemeClr val="tx1">
                    <a:lumMod val="65000"/>
                    <a:lumOff val="35000"/>
                  </a:schemeClr>
                </a:solidFill>
                <a:latin typeface="Inter Bold"/>
              </a:rPr>
              <a:t>3</a:t>
            </a:r>
            <a:r>
              <a:rPr lang="en-US" sz="1100" dirty="0">
                <a:solidFill>
                  <a:srgbClr val="4B4A4A"/>
                </a:solidFill>
                <a:latin typeface="Inter"/>
              </a:rPr>
              <a:t> </a:t>
            </a:r>
          </a:p>
        </p:txBody>
      </p:sp>
      <p:sp>
        <p:nvSpPr>
          <p:cNvPr id="12" name="TextBox 14">
            <a:extLst>
              <a:ext uri="{FF2B5EF4-FFF2-40B4-BE49-F238E27FC236}">
                <a16:creationId xmlns:a16="http://schemas.microsoft.com/office/drawing/2014/main" id="{9964A4E3-5EFF-3225-EF60-9040AC1B96F4}"/>
              </a:ext>
            </a:extLst>
          </p:cNvPr>
          <p:cNvSpPr txBox="1"/>
          <p:nvPr/>
        </p:nvSpPr>
        <p:spPr>
          <a:xfrm>
            <a:off x="4760499" y="4752648"/>
            <a:ext cx="869182" cy="568297"/>
          </a:xfrm>
          <a:prstGeom prst="rect">
            <a:avLst/>
          </a:prstGeom>
        </p:spPr>
        <p:txBody>
          <a:bodyPr wrap="square" lIns="0" tIns="0" rIns="0" bIns="0" rtlCol="0" anchor="t">
            <a:spAutoFit/>
          </a:bodyPr>
          <a:lstStyle/>
          <a:p>
            <a:pPr algn="ctr">
              <a:lnSpc>
                <a:spcPts val="5319"/>
              </a:lnSpc>
            </a:pPr>
            <a:r>
              <a:rPr lang="el-GR" spc="-229" dirty="0">
                <a:solidFill>
                  <a:schemeClr val="tx1">
                    <a:lumMod val="65000"/>
                    <a:lumOff val="35000"/>
                  </a:schemeClr>
                </a:solidFill>
                <a:latin typeface="Arial Nova" panose="020B0504020202020204" pitchFamily="34" charset="0"/>
              </a:rPr>
              <a:t>ΗΜΕΡΑ</a:t>
            </a:r>
            <a:r>
              <a:rPr lang="en-US" spc="-229" dirty="0">
                <a:solidFill>
                  <a:schemeClr val="tx1">
                    <a:lumMod val="65000"/>
                    <a:lumOff val="35000"/>
                  </a:schemeClr>
                </a:solidFill>
                <a:latin typeface="Arial Nova" panose="020B0504020202020204" pitchFamily="34" charset="0"/>
              </a:rPr>
              <a:t> </a:t>
            </a:r>
            <a:r>
              <a:rPr lang="el-GR" spc="-229" dirty="0">
                <a:solidFill>
                  <a:schemeClr val="tx1">
                    <a:lumMod val="65000"/>
                    <a:lumOff val="35000"/>
                  </a:schemeClr>
                </a:solidFill>
                <a:latin typeface="Arial Nova" panose="020B0504020202020204" pitchFamily="34" charset="0"/>
              </a:rPr>
              <a:t>4</a:t>
            </a:r>
            <a:r>
              <a:rPr lang="en-US" sz="1100" dirty="0">
                <a:solidFill>
                  <a:srgbClr val="4B4A4A"/>
                </a:solidFill>
                <a:latin typeface="Inter"/>
              </a:rPr>
              <a:t> </a:t>
            </a:r>
          </a:p>
        </p:txBody>
      </p:sp>
      <p:sp>
        <p:nvSpPr>
          <p:cNvPr id="13" name="TextBox 14">
            <a:extLst>
              <a:ext uri="{FF2B5EF4-FFF2-40B4-BE49-F238E27FC236}">
                <a16:creationId xmlns:a16="http://schemas.microsoft.com/office/drawing/2014/main" id="{A311E2E4-C2CC-0A17-A660-579D4DFACC67}"/>
              </a:ext>
            </a:extLst>
          </p:cNvPr>
          <p:cNvSpPr txBox="1"/>
          <p:nvPr/>
        </p:nvSpPr>
        <p:spPr>
          <a:xfrm>
            <a:off x="6239415" y="4752648"/>
            <a:ext cx="887700" cy="568297"/>
          </a:xfrm>
          <a:prstGeom prst="rect">
            <a:avLst/>
          </a:prstGeom>
        </p:spPr>
        <p:txBody>
          <a:bodyPr wrap="square" lIns="0" tIns="0" rIns="0" bIns="0" rtlCol="0" anchor="t">
            <a:spAutoFit/>
          </a:bodyPr>
          <a:lstStyle/>
          <a:p>
            <a:pPr algn="ctr">
              <a:lnSpc>
                <a:spcPts val="5319"/>
              </a:lnSpc>
            </a:pPr>
            <a:r>
              <a:rPr lang="el-GR" spc="-229" dirty="0">
                <a:solidFill>
                  <a:schemeClr val="tx1">
                    <a:lumMod val="65000"/>
                    <a:lumOff val="35000"/>
                  </a:schemeClr>
                </a:solidFill>
                <a:latin typeface="Arial Nova" panose="020B0504020202020204" pitchFamily="34" charset="0"/>
              </a:rPr>
              <a:t>ΗΜΕΡΑ</a:t>
            </a:r>
            <a:r>
              <a:rPr lang="en-US" spc="-229" dirty="0">
                <a:solidFill>
                  <a:schemeClr val="tx1">
                    <a:lumMod val="65000"/>
                    <a:lumOff val="35000"/>
                  </a:schemeClr>
                </a:solidFill>
                <a:latin typeface="Arial Nova" panose="020B0504020202020204" pitchFamily="34" charset="0"/>
              </a:rPr>
              <a:t> </a:t>
            </a:r>
            <a:r>
              <a:rPr lang="el-GR" spc="-229" dirty="0">
                <a:solidFill>
                  <a:schemeClr val="tx1">
                    <a:lumMod val="65000"/>
                    <a:lumOff val="35000"/>
                  </a:schemeClr>
                </a:solidFill>
                <a:latin typeface="Arial Nova" panose="020B0504020202020204" pitchFamily="34" charset="0"/>
              </a:rPr>
              <a:t>5</a:t>
            </a:r>
            <a:r>
              <a:rPr lang="en-US" sz="1100" dirty="0">
                <a:solidFill>
                  <a:srgbClr val="4B4A4A"/>
                </a:solidFill>
                <a:latin typeface="Inter"/>
              </a:rPr>
              <a:t> </a:t>
            </a:r>
          </a:p>
        </p:txBody>
      </p:sp>
      <p:sp>
        <p:nvSpPr>
          <p:cNvPr id="14" name="TextBox 1">
            <a:extLst>
              <a:ext uri="{FF2B5EF4-FFF2-40B4-BE49-F238E27FC236}">
                <a16:creationId xmlns:a16="http://schemas.microsoft.com/office/drawing/2014/main" id="{E1F8C9D8-737A-3BF7-CA1B-557EACC27CB1}"/>
              </a:ext>
            </a:extLst>
          </p:cNvPr>
          <p:cNvSpPr txBox="1"/>
          <p:nvPr/>
        </p:nvSpPr>
        <p:spPr>
          <a:xfrm>
            <a:off x="2978626" y="4235598"/>
            <a:ext cx="186141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err="1">
                <a:solidFill>
                  <a:srgbClr val="595959"/>
                </a:solidFill>
                <a:cs typeface="Calibri"/>
              </a:rPr>
              <a:t>Ημέρ</a:t>
            </a:r>
            <a:r>
              <a:rPr lang="en-GB" sz="1200" dirty="0">
                <a:solidFill>
                  <a:srgbClr val="595959"/>
                </a:solidFill>
                <a:cs typeface="Calibri"/>
              </a:rPr>
              <a:t>α </a:t>
            </a:r>
            <a:r>
              <a:rPr lang="en-GB" sz="1200" dirty="0" err="1">
                <a:solidFill>
                  <a:srgbClr val="595959"/>
                </a:solidFill>
                <a:cs typeface="Calibri"/>
              </a:rPr>
              <a:t>Συνεδρίου</a:t>
            </a:r>
            <a:r>
              <a:rPr lang="en-GB" sz="1200" dirty="0">
                <a:solidFill>
                  <a:srgbClr val="595959"/>
                </a:solidFill>
                <a:cs typeface="Calibri"/>
              </a:rPr>
              <a:t> 1</a:t>
            </a:r>
            <a:endParaRPr lang="en-US" sz="1200" dirty="0">
              <a:solidFill>
                <a:srgbClr val="595959"/>
              </a:solidFill>
            </a:endParaRPr>
          </a:p>
        </p:txBody>
      </p:sp>
      <p:sp>
        <p:nvSpPr>
          <p:cNvPr id="25" name="TextBox 1">
            <a:extLst>
              <a:ext uri="{FF2B5EF4-FFF2-40B4-BE49-F238E27FC236}">
                <a16:creationId xmlns:a16="http://schemas.microsoft.com/office/drawing/2014/main" id="{E59EDFEF-5381-E49E-3117-040C4E6A5819}"/>
              </a:ext>
            </a:extLst>
          </p:cNvPr>
          <p:cNvSpPr txBox="1"/>
          <p:nvPr/>
        </p:nvSpPr>
        <p:spPr>
          <a:xfrm>
            <a:off x="4461083" y="4235598"/>
            <a:ext cx="186141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err="1">
                <a:solidFill>
                  <a:srgbClr val="595959"/>
                </a:solidFill>
                <a:cs typeface="Calibri"/>
              </a:rPr>
              <a:t>Ημέρ</a:t>
            </a:r>
            <a:r>
              <a:rPr lang="en-GB" sz="1200" dirty="0">
                <a:solidFill>
                  <a:srgbClr val="595959"/>
                </a:solidFill>
                <a:cs typeface="Calibri"/>
              </a:rPr>
              <a:t>α </a:t>
            </a:r>
            <a:r>
              <a:rPr lang="en-GB" sz="1200" dirty="0" err="1">
                <a:solidFill>
                  <a:srgbClr val="595959"/>
                </a:solidFill>
                <a:cs typeface="Calibri"/>
              </a:rPr>
              <a:t>Συνεδρίου</a:t>
            </a:r>
            <a:r>
              <a:rPr lang="en-GB" sz="1200" dirty="0">
                <a:solidFill>
                  <a:srgbClr val="595959"/>
                </a:solidFill>
                <a:cs typeface="Calibri"/>
              </a:rPr>
              <a:t> 2</a:t>
            </a:r>
            <a:endParaRPr lang="en-US" sz="1200" dirty="0">
              <a:solidFill>
                <a:srgbClr val="595959"/>
              </a:solidFill>
            </a:endParaRPr>
          </a:p>
        </p:txBody>
      </p:sp>
    </p:spTree>
    <p:extLst>
      <p:ext uri="{BB962C8B-B14F-4D97-AF65-F5344CB8AC3E}">
        <p14:creationId xmlns:p14="http://schemas.microsoft.com/office/powerpoint/2010/main" val="145735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7" name="Group 4">
            <a:extLst>
              <a:ext uri="{FF2B5EF4-FFF2-40B4-BE49-F238E27FC236}">
                <a16:creationId xmlns:a16="http://schemas.microsoft.com/office/drawing/2014/main" id="{FC046BE5-B920-608D-AF6A-C6C03540F38C}"/>
              </a:ext>
            </a:extLst>
          </p:cNvPr>
          <p:cNvGrpSpPr/>
          <p:nvPr/>
        </p:nvGrpSpPr>
        <p:grpSpPr>
          <a:xfrm rot="5400000">
            <a:off x="3014826" y="-978181"/>
            <a:ext cx="643055" cy="6672710"/>
            <a:chOff x="0" y="0"/>
            <a:chExt cx="1956947" cy="9057753"/>
          </a:xfrm>
        </p:grpSpPr>
        <p:sp>
          <p:nvSpPr>
            <p:cNvPr id="48" name="Freeform 5">
              <a:extLst>
                <a:ext uri="{FF2B5EF4-FFF2-40B4-BE49-F238E27FC236}">
                  <a16:creationId xmlns:a16="http://schemas.microsoft.com/office/drawing/2014/main" id="{7B90AD4E-3BEE-D90F-31AA-780D7B083FAC}"/>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2" name="TextBox 2"/>
          <p:cNvSpPr txBox="1"/>
          <p:nvPr/>
        </p:nvSpPr>
        <p:spPr>
          <a:xfrm>
            <a:off x="276449" y="2228993"/>
            <a:ext cx="7569025" cy="524567"/>
          </a:xfrm>
          <a:prstGeom prst="rect">
            <a:avLst/>
          </a:prstGeom>
        </p:spPr>
        <p:txBody>
          <a:bodyPr wrap="square" lIns="0" tIns="0" rIns="0" bIns="0" rtlCol="0" anchor="t">
            <a:spAutoFit/>
          </a:bodyPr>
          <a:lstStyle/>
          <a:p>
            <a:pPr>
              <a:lnSpc>
                <a:spcPts val="3907"/>
              </a:lnSpc>
            </a:pPr>
            <a:r>
              <a:rPr lang="el-GR" sz="4000" spc="-229" dirty="0">
                <a:solidFill>
                  <a:schemeClr val="bg1"/>
                </a:solidFill>
              </a:rPr>
              <a:t>Η δικής σας ευκαιρία συμμετοχής</a:t>
            </a:r>
            <a:endParaRPr lang="el-GR" sz="4000" spc="-229" dirty="0">
              <a:solidFill>
                <a:schemeClr val="bg1"/>
              </a:solidFill>
              <a:cs typeface="Calibri"/>
            </a:endParaRPr>
          </a:p>
        </p:txBody>
      </p:sp>
      <p:sp>
        <p:nvSpPr>
          <p:cNvPr id="3" name="TextBox 3"/>
          <p:cNvSpPr txBox="1"/>
          <p:nvPr/>
        </p:nvSpPr>
        <p:spPr>
          <a:xfrm>
            <a:off x="705023" y="3280426"/>
            <a:ext cx="5931047" cy="5197064"/>
          </a:xfrm>
          <a:prstGeom prst="rect">
            <a:avLst/>
          </a:prstGeom>
        </p:spPr>
        <p:txBody>
          <a:bodyPr wrap="square" lIns="0" tIns="0" rIns="0" bIns="0" rtlCol="0" anchor="t">
            <a:spAutoFit/>
          </a:bodyPr>
          <a:lstStyle/>
          <a:p>
            <a:pPr>
              <a:lnSpc>
                <a:spcPts val="2245"/>
              </a:lnSpc>
            </a:pPr>
            <a:r>
              <a:rPr lang="el-GR" sz="1400" dirty="0">
                <a:solidFill>
                  <a:srgbClr val="4B4A4A"/>
                </a:solidFill>
                <a:latin typeface="Arial Nova"/>
              </a:rPr>
              <a:t>Στο πλαίσιο διοργάνωσης της TBEX Europe 2023 </a:t>
            </a:r>
            <a:r>
              <a:rPr lang="el-GR" sz="1400" dirty="0" err="1">
                <a:solidFill>
                  <a:srgbClr val="4B4A4A"/>
                </a:solidFill>
                <a:latin typeface="Arial Nova"/>
              </a:rPr>
              <a:t>Peloponnese</a:t>
            </a:r>
            <a:r>
              <a:rPr lang="el-GR" sz="1400" dirty="0">
                <a:solidFill>
                  <a:srgbClr val="4B4A4A"/>
                </a:solidFill>
                <a:latin typeface="Arial Nova"/>
              </a:rPr>
              <a:t>, που θα φιλοξενηθεί στην Καλαμάτα, οργανώνονται παράλληλες δράσεις φιλοξενίας με στόχο την ανάδειξη του χαρακτήρα της Πελοποννήσου. </a:t>
            </a:r>
            <a:endParaRPr lang="en-US" sz="1400">
              <a:solidFill>
                <a:srgbClr val="4B4A4A"/>
              </a:solidFill>
              <a:latin typeface="Arial Nova"/>
            </a:endParaRPr>
          </a:p>
          <a:p>
            <a:pPr>
              <a:lnSpc>
                <a:spcPts val="2245"/>
              </a:lnSpc>
            </a:pPr>
            <a:r>
              <a:rPr lang="el-GR" sz="1400" dirty="0">
                <a:solidFill>
                  <a:srgbClr val="4B4A4A"/>
                </a:solidFill>
                <a:latin typeface="Arial Nova"/>
              </a:rPr>
              <a:t>Πέραν του προγραμματισμένου για τις 10 και 11 Μαΐου συνεδρίου, έχουμε προβλέψει και δύο </a:t>
            </a:r>
            <a:r>
              <a:rPr lang="el-GR" sz="1400" dirty="0" err="1">
                <a:solidFill>
                  <a:srgbClr val="4B4A4A"/>
                </a:solidFill>
                <a:latin typeface="Arial Nova"/>
              </a:rPr>
              <a:t>πάρτυ</a:t>
            </a:r>
            <a:r>
              <a:rPr lang="el-GR" sz="1400" dirty="0">
                <a:solidFill>
                  <a:srgbClr val="4B4A4A"/>
                </a:solidFill>
                <a:latin typeface="Arial Nova"/>
              </a:rPr>
              <a:t>. Το ένα </a:t>
            </a:r>
            <a:r>
              <a:rPr lang="el-GR" sz="1400" dirty="0" err="1">
                <a:solidFill>
                  <a:srgbClr val="4B4A4A"/>
                </a:solidFill>
                <a:latin typeface="Arial Nova"/>
              </a:rPr>
              <a:t>εξ'αυτών</a:t>
            </a:r>
            <a:r>
              <a:rPr lang="el-GR" sz="1400" dirty="0">
                <a:solidFill>
                  <a:srgbClr val="4B4A4A"/>
                </a:solidFill>
                <a:latin typeface="Arial Nova"/>
              </a:rPr>
              <a:t>, </a:t>
            </a:r>
            <a:r>
              <a:rPr lang="el-GR" sz="1400" dirty="0">
                <a:solidFill>
                  <a:srgbClr val="4B4A4A"/>
                </a:solidFill>
                <a:latin typeface="Arial Nova"/>
                <a:ea typeface="+mn-lt"/>
                <a:cs typeface="+mn-lt"/>
              </a:rPr>
              <a:t>"</a:t>
            </a:r>
            <a:r>
              <a:rPr lang="el-GR" sz="1400" b="1" dirty="0" err="1">
                <a:latin typeface="Arial Nova"/>
                <a:ea typeface="+mn-lt"/>
                <a:cs typeface="+mn-lt"/>
              </a:rPr>
              <a:t>Peloponnese</a:t>
            </a:r>
            <a:r>
              <a:rPr lang="el-GR" sz="1400" b="1" dirty="0">
                <a:latin typeface="Arial Nova"/>
                <a:ea typeface="+mn-lt"/>
                <a:cs typeface="+mn-lt"/>
              </a:rPr>
              <a:t> </a:t>
            </a:r>
            <a:r>
              <a:rPr lang="el-GR" sz="1400" b="1" dirty="0" err="1">
                <a:latin typeface="Arial Nova"/>
                <a:ea typeface="+mn-lt"/>
                <a:cs typeface="+mn-lt"/>
              </a:rPr>
              <a:t>Food</a:t>
            </a:r>
            <a:r>
              <a:rPr lang="el-GR" sz="1400" b="1" dirty="0">
                <a:latin typeface="Arial Nova"/>
                <a:ea typeface="+mn-lt"/>
                <a:cs typeface="+mn-lt"/>
              </a:rPr>
              <a:t> </a:t>
            </a:r>
            <a:r>
              <a:rPr lang="el-GR" sz="1400" b="1" dirty="0" err="1">
                <a:latin typeface="Arial Nova"/>
                <a:ea typeface="+mn-lt"/>
                <a:cs typeface="+mn-lt"/>
              </a:rPr>
              <a:t>Stories</a:t>
            </a:r>
            <a:r>
              <a:rPr lang="el-GR" sz="1400" b="1" dirty="0">
                <a:latin typeface="Arial Nova"/>
                <a:ea typeface="+mn-lt"/>
                <a:cs typeface="+mn-lt"/>
              </a:rPr>
              <a:t> | Ιστορίες Γεύσεων, Ανθρώπω</a:t>
            </a:r>
            <a:r>
              <a:rPr lang="el-GR" sz="1400" dirty="0">
                <a:latin typeface="Arial Nova"/>
                <a:ea typeface="+mn-lt"/>
                <a:cs typeface="+mn-lt"/>
              </a:rPr>
              <a:t>ν</a:t>
            </a:r>
            <a:r>
              <a:rPr lang="el-GR" sz="1400" b="1" dirty="0">
                <a:latin typeface="Arial Nova"/>
                <a:ea typeface="+mn-lt"/>
                <a:cs typeface="+mn-lt"/>
              </a:rPr>
              <a:t>, Πολιτισμού", </a:t>
            </a:r>
            <a:r>
              <a:rPr lang="el-GR" sz="1400" dirty="0">
                <a:solidFill>
                  <a:srgbClr val="4B4A4A"/>
                </a:solidFill>
                <a:latin typeface="Arial Nova"/>
              </a:rPr>
              <a:t>έχει προγραμματιστεί για την Τρίτη 9 Μαΐου και θα υλοποιηθεί στο Ιστορικό Κέντρο της Καλαμάτας και εκτιμάται ότι θα συμμετέχουν 500 περίπου προσκεκλημένοι. </a:t>
            </a:r>
          </a:p>
          <a:p>
            <a:pPr>
              <a:lnSpc>
                <a:spcPts val="2245"/>
              </a:lnSpc>
            </a:pPr>
            <a:r>
              <a:rPr lang="el-GR" sz="1400" dirty="0">
                <a:solidFill>
                  <a:srgbClr val="4B4A4A"/>
                </a:solidFill>
                <a:latin typeface="Arial Nova"/>
              </a:rPr>
              <a:t>Η συμμετοχή σας προκειμένου να αναδείξουμε τον τόπο μας με τον καλύτερο τρόπο είναι επιβεβλημένη γιατί </a:t>
            </a:r>
            <a:r>
              <a:rPr lang="el-GR" sz="1400" dirty="0">
                <a:solidFill>
                  <a:srgbClr val="4B4A4A"/>
                </a:solidFill>
                <a:latin typeface="Arial Nova"/>
                <a:ea typeface="+mn-lt"/>
                <a:cs typeface="+mn-lt"/>
              </a:rPr>
              <a:t>κάθε τόπος είναι οι άνθρωποί του, η παραγωγή του, η προσπάθεια που γίνεται από όλους μας να προσφέρουμε ένα μοναδικό τουριστικό προϊόν. </a:t>
            </a:r>
            <a:endParaRPr lang="el-GR" sz="2000">
              <a:solidFill>
                <a:srgbClr val="000000"/>
              </a:solidFill>
              <a:latin typeface="Arial Nova"/>
            </a:endParaRPr>
          </a:p>
          <a:p>
            <a:pPr>
              <a:lnSpc>
                <a:spcPts val="2245"/>
              </a:lnSpc>
            </a:pPr>
            <a:endParaRPr lang="el-GR" sz="1400" dirty="0">
              <a:solidFill>
                <a:srgbClr val="4B4A4A"/>
              </a:solidFill>
              <a:latin typeface="Arial Nova"/>
            </a:endParaRPr>
          </a:p>
          <a:p>
            <a:pPr>
              <a:lnSpc>
                <a:spcPts val="2245"/>
              </a:lnSpc>
            </a:pPr>
            <a:r>
              <a:rPr lang="el-GR" sz="1400" dirty="0">
                <a:solidFill>
                  <a:srgbClr val="4B4A4A"/>
                </a:solidFill>
                <a:latin typeface="Arial Nova"/>
              </a:rPr>
              <a:t>Σας καλούμε λοιπόν να συμμετέχετε με μια από τις δύο χορηγικές δυνατότητες:</a:t>
            </a:r>
            <a:endParaRPr lang="el-GR" sz="2000">
              <a:latin typeface="Arial Nova"/>
            </a:endParaRPr>
          </a:p>
          <a:p>
            <a:pPr>
              <a:lnSpc>
                <a:spcPts val="2245"/>
              </a:lnSpc>
            </a:pPr>
            <a:endParaRPr lang="el-GR" sz="1400" dirty="0">
              <a:solidFill>
                <a:srgbClr val="4B4A4A"/>
              </a:solidFill>
              <a:latin typeface="Arial Nova"/>
            </a:endParaRPr>
          </a:p>
          <a:p>
            <a:pPr marL="285750" indent="-285750">
              <a:lnSpc>
                <a:spcPct val="200000"/>
              </a:lnSpc>
              <a:buFont typeface="Arial"/>
              <a:buChar char="•"/>
            </a:pPr>
            <a:endParaRPr lang="el-GR" sz="1400" b="1" dirty="0">
              <a:solidFill>
                <a:srgbClr val="4B4A4A"/>
              </a:solidFill>
              <a:latin typeface="Arial Nova"/>
            </a:endParaRPr>
          </a:p>
          <a:p>
            <a:pPr>
              <a:lnSpc>
                <a:spcPts val="2245"/>
              </a:lnSpc>
            </a:pPr>
            <a:endParaRPr lang="el-GR" sz="1400" dirty="0">
              <a:solidFill>
                <a:srgbClr val="4B4A4A"/>
              </a:solidFill>
              <a:latin typeface="Arial Nova"/>
              <a:cs typeface="Calibri"/>
            </a:endParaRPr>
          </a:p>
        </p:txBody>
      </p:sp>
      <p:sp>
        <p:nvSpPr>
          <p:cNvPr id="45" name="AutoShape 45"/>
          <p:cNvSpPr/>
          <p:nvPr/>
        </p:nvSpPr>
        <p:spPr>
          <a:xfrm>
            <a:off x="756000" y="9936000"/>
            <a:ext cx="6048000" cy="0"/>
          </a:xfrm>
          <a:prstGeom prst="line">
            <a:avLst/>
          </a:prstGeom>
          <a:ln w="19050" cap="flat">
            <a:solidFill>
              <a:srgbClr val="A6A6A6"/>
            </a:solidFill>
            <a:prstDash val="solid"/>
            <a:headEnd type="none" w="sm" len="sm"/>
            <a:tailEnd type="none" w="sm" len="sm"/>
          </a:ln>
        </p:spPr>
      </p:sp>
      <p:pic>
        <p:nvPicPr>
          <p:cNvPr id="51" name="Picture 2" descr="TBEX">
            <a:extLst>
              <a:ext uri="{FF2B5EF4-FFF2-40B4-BE49-F238E27FC236}">
                <a16:creationId xmlns:a16="http://schemas.microsoft.com/office/drawing/2014/main" id="{A6D5267E-84BF-2D4D-93AE-83EEFAD96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CF1436F0-2B90-9A4A-789B-70D1FF607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4">
            <a:extLst>
              <a:ext uri="{FF2B5EF4-FFF2-40B4-BE49-F238E27FC236}">
                <a16:creationId xmlns:a16="http://schemas.microsoft.com/office/drawing/2014/main" id="{57558D04-373D-B7FE-468A-B4DB893ABAC6}"/>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sp>
        <p:nvSpPr>
          <p:cNvPr id="4" name="TextBox 3">
            <a:extLst>
              <a:ext uri="{FF2B5EF4-FFF2-40B4-BE49-F238E27FC236}">
                <a16:creationId xmlns:a16="http://schemas.microsoft.com/office/drawing/2014/main" id="{531220C0-E232-50ED-8011-D27511521F8A}"/>
              </a:ext>
            </a:extLst>
          </p:cNvPr>
          <p:cNvSpPr txBox="1"/>
          <p:nvPr/>
        </p:nvSpPr>
        <p:spPr>
          <a:xfrm>
            <a:off x="594947" y="7884007"/>
            <a:ext cx="6375257" cy="830997"/>
          </a:xfrm>
          <a:prstGeom prst="rect">
            <a:avLst/>
          </a:prstGeom>
          <a:solidFill>
            <a:schemeClr val="tx1">
              <a:lumMod val="50000"/>
              <a:lumOff val="50000"/>
            </a:schemeClr>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l-GR" sz="1600" b="1" dirty="0">
                <a:solidFill>
                  <a:schemeClr val="bg1"/>
                </a:solidFill>
                <a:latin typeface="Arial Nova"/>
                <a:cs typeface="Arial"/>
              </a:rPr>
              <a:t>ΒΑΣΙΚΟ ΧΟΡΗΓΙΚΟ ΠΑΚΕΤΟ PELOPONNESE FOOD STORIES</a:t>
            </a:r>
            <a:r>
              <a:rPr lang="el-GR" sz="1600" dirty="0">
                <a:solidFill>
                  <a:schemeClr val="bg1"/>
                </a:solidFill>
                <a:latin typeface="Arial Nova"/>
                <a:cs typeface="Arial"/>
              </a:rPr>
              <a:t>​</a:t>
            </a:r>
            <a:endParaRPr lang="el-GR" sz="1600">
              <a:solidFill>
                <a:schemeClr val="bg1"/>
              </a:solidFill>
              <a:cs typeface="Calibri"/>
            </a:endParaRPr>
          </a:p>
          <a:p>
            <a:endParaRPr lang="el-GR" sz="1600" dirty="0">
              <a:solidFill>
                <a:srgbClr val="000000"/>
              </a:solidFill>
              <a:latin typeface="Arial Nova"/>
              <a:cs typeface="Arial"/>
            </a:endParaRPr>
          </a:p>
          <a:p>
            <a:r>
              <a:rPr lang="el-GR" sz="1600" b="1" dirty="0">
                <a:solidFill>
                  <a:schemeClr val="bg1"/>
                </a:solidFill>
                <a:latin typeface="Arial Nova"/>
                <a:cs typeface="Arial"/>
              </a:rPr>
              <a:t>2.   ΥΠΟΣΤΗΡΙΚΤΗΣ TBEX EUROPE 2023 PELOPONNESE</a:t>
            </a:r>
          </a:p>
        </p:txBody>
      </p:sp>
    </p:spTree>
    <p:extLst>
      <p:ext uri="{BB962C8B-B14F-4D97-AF65-F5344CB8AC3E}">
        <p14:creationId xmlns:p14="http://schemas.microsoft.com/office/powerpoint/2010/main" val="3944268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45" name="AutoShape 45"/>
          <p:cNvSpPr/>
          <p:nvPr/>
        </p:nvSpPr>
        <p:spPr>
          <a:xfrm>
            <a:off x="756000" y="9936000"/>
            <a:ext cx="6048000" cy="0"/>
          </a:xfrm>
          <a:prstGeom prst="line">
            <a:avLst/>
          </a:prstGeom>
          <a:ln w="19050" cap="flat">
            <a:solidFill>
              <a:srgbClr val="A6A6A6"/>
            </a:solidFill>
            <a:prstDash val="solid"/>
            <a:headEnd type="none" w="sm" len="sm"/>
            <a:tailEnd type="none" w="sm" len="sm"/>
          </a:ln>
        </p:spPr>
      </p:sp>
      <p:pic>
        <p:nvPicPr>
          <p:cNvPr id="51" name="Picture 2" descr="TBEX">
            <a:extLst>
              <a:ext uri="{FF2B5EF4-FFF2-40B4-BE49-F238E27FC236}">
                <a16:creationId xmlns:a16="http://schemas.microsoft.com/office/drawing/2014/main" id="{A6D5267E-84BF-2D4D-93AE-83EEFAD96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CF1436F0-2B90-9A4A-789B-70D1FF607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4">
            <a:extLst>
              <a:ext uri="{FF2B5EF4-FFF2-40B4-BE49-F238E27FC236}">
                <a16:creationId xmlns:a16="http://schemas.microsoft.com/office/drawing/2014/main" id="{57558D04-373D-B7FE-468A-B4DB893ABAC6}"/>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a:solidFill>
                  <a:srgbClr val="A6A6A6"/>
                </a:solidFill>
                <a:latin typeface="Inter"/>
              </a:rPr>
              <a:t>TBEX EUROPE 2023 | The Peloponnese</a:t>
            </a:r>
            <a:endParaRPr lang="en-US" sz="1400" spc="-70">
              <a:solidFill>
                <a:srgbClr val="A6A6A6"/>
              </a:solidFill>
              <a:latin typeface="Arimo"/>
            </a:endParaRPr>
          </a:p>
        </p:txBody>
      </p:sp>
      <p:pic>
        <p:nvPicPr>
          <p:cNvPr id="2" name="Picture 2" descr="Historical Center of Kalamata invitation[56].png">
            <a:extLst>
              <a:ext uri="{FF2B5EF4-FFF2-40B4-BE49-F238E27FC236}">
                <a16:creationId xmlns:a16="http://schemas.microsoft.com/office/drawing/2014/main" id="{E6426C4E-2C33-F467-880F-E8BB846FCD8A}"/>
              </a:ext>
            </a:extLst>
          </p:cNvPr>
          <p:cNvPicPr>
            <a:picLocks noChangeAspect="1"/>
          </p:cNvPicPr>
          <p:nvPr/>
        </p:nvPicPr>
        <p:blipFill>
          <a:blip r:embed="rId5"/>
          <a:stretch>
            <a:fillRect/>
          </a:stretch>
        </p:blipFill>
        <p:spPr>
          <a:xfrm>
            <a:off x="-2462" y="-637"/>
            <a:ext cx="7564285" cy="10698725"/>
          </a:xfrm>
          <a:prstGeom prst="rect">
            <a:avLst/>
          </a:prstGeom>
        </p:spPr>
      </p:pic>
    </p:spTree>
    <p:extLst>
      <p:ext uri="{BB962C8B-B14F-4D97-AF65-F5344CB8AC3E}">
        <p14:creationId xmlns:p14="http://schemas.microsoft.com/office/powerpoint/2010/main" val="368623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7" name="Group 4">
            <a:extLst>
              <a:ext uri="{FF2B5EF4-FFF2-40B4-BE49-F238E27FC236}">
                <a16:creationId xmlns:a16="http://schemas.microsoft.com/office/drawing/2014/main" id="{FC046BE5-B920-608D-AF6A-C6C03540F38C}"/>
              </a:ext>
            </a:extLst>
          </p:cNvPr>
          <p:cNvGrpSpPr/>
          <p:nvPr/>
        </p:nvGrpSpPr>
        <p:grpSpPr>
          <a:xfrm rot="5400000">
            <a:off x="3014826" y="-978181"/>
            <a:ext cx="643055" cy="6672710"/>
            <a:chOff x="0" y="0"/>
            <a:chExt cx="1956947" cy="9057753"/>
          </a:xfrm>
        </p:grpSpPr>
        <p:sp>
          <p:nvSpPr>
            <p:cNvPr id="48" name="Freeform 5">
              <a:extLst>
                <a:ext uri="{FF2B5EF4-FFF2-40B4-BE49-F238E27FC236}">
                  <a16:creationId xmlns:a16="http://schemas.microsoft.com/office/drawing/2014/main" id="{7B90AD4E-3BEE-D90F-31AA-780D7B083FAC}"/>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2" name="TextBox 2"/>
          <p:cNvSpPr txBox="1"/>
          <p:nvPr/>
        </p:nvSpPr>
        <p:spPr>
          <a:xfrm>
            <a:off x="276449" y="2228993"/>
            <a:ext cx="7569025" cy="524567"/>
          </a:xfrm>
          <a:prstGeom prst="rect">
            <a:avLst/>
          </a:prstGeom>
        </p:spPr>
        <p:txBody>
          <a:bodyPr wrap="square" lIns="0" tIns="0" rIns="0" bIns="0" rtlCol="0" anchor="t">
            <a:spAutoFit/>
          </a:bodyPr>
          <a:lstStyle/>
          <a:p>
            <a:pPr>
              <a:lnSpc>
                <a:spcPts val="3907"/>
              </a:lnSpc>
            </a:pPr>
            <a:r>
              <a:rPr lang="el-GR" sz="4000" spc="-229" dirty="0">
                <a:solidFill>
                  <a:schemeClr val="bg1"/>
                </a:solidFill>
              </a:rPr>
              <a:t>Η δικής σας ευκαιρία συμμετοχής</a:t>
            </a:r>
            <a:endParaRPr lang="el-GR" sz="4000" spc="-229" dirty="0">
              <a:solidFill>
                <a:schemeClr val="bg1"/>
              </a:solidFill>
              <a:cs typeface="Calibri"/>
            </a:endParaRPr>
          </a:p>
        </p:txBody>
      </p:sp>
      <p:sp>
        <p:nvSpPr>
          <p:cNvPr id="3" name="TextBox 3"/>
          <p:cNvSpPr txBox="1"/>
          <p:nvPr/>
        </p:nvSpPr>
        <p:spPr>
          <a:xfrm>
            <a:off x="705023" y="3280426"/>
            <a:ext cx="5976529" cy="5888920"/>
          </a:xfrm>
          <a:prstGeom prst="rect">
            <a:avLst/>
          </a:prstGeom>
        </p:spPr>
        <p:txBody>
          <a:bodyPr wrap="square" lIns="0" tIns="0" rIns="0" bIns="0" rtlCol="0" anchor="t">
            <a:spAutoFit/>
          </a:bodyPr>
          <a:lstStyle/>
          <a:p>
            <a:pPr>
              <a:lnSpc>
                <a:spcPts val="2245"/>
              </a:lnSpc>
            </a:pPr>
            <a:r>
              <a:rPr lang="el-GR" sz="1600" b="1" dirty="0">
                <a:latin typeface="Arial Nova"/>
              </a:rPr>
              <a:t>ΒΑΣΙΚΟ ΧΟΡΗΓΙΚΟ ΠΑΚΕΤΟ PELOPONNESE FOOD STORIES</a:t>
            </a:r>
            <a:endParaRPr lang="el-GR" sz="1600" dirty="0">
              <a:latin typeface="Arial Nova"/>
            </a:endParaRPr>
          </a:p>
          <a:p>
            <a:pPr marL="171450" indent="-171450">
              <a:lnSpc>
                <a:spcPts val="2245"/>
              </a:lnSpc>
              <a:buFont typeface="Arial"/>
              <a:buChar char="•"/>
            </a:pPr>
            <a:r>
              <a:rPr lang="el-GR" sz="1200" dirty="0">
                <a:latin typeface="Arial Nova"/>
              </a:rPr>
              <a:t>Συμμετοχή με προσφορά είδους για την υλοποίηση συνταγών και παραγωγής των προσφερόμενων εδεσμάτων</a:t>
            </a:r>
            <a:endParaRPr lang="el-GR" sz="1200" b="1" dirty="0">
              <a:latin typeface="Arial Nova"/>
            </a:endParaRPr>
          </a:p>
          <a:p>
            <a:pPr marL="171450" indent="-171450">
              <a:lnSpc>
                <a:spcPts val="2245"/>
              </a:lnSpc>
              <a:buFont typeface="Arial"/>
              <a:buChar char="•"/>
            </a:pPr>
            <a:r>
              <a:rPr lang="el-GR" sz="1200" dirty="0">
                <a:latin typeface="Arial Nova"/>
              </a:rPr>
              <a:t>Δειγματισμός προϊόντων σας</a:t>
            </a:r>
            <a:endParaRPr lang="el-GR" sz="1200" b="1" dirty="0">
              <a:latin typeface="Arial Nova"/>
            </a:endParaRPr>
          </a:p>
          <a:p>
            <a:pPr marL="171450" indent="-171450">
              <a:lnSpc>
                <a:spcPts val="2245"/>
              </a:lnSpc>
              <a:buFont typeface="Arial"/>
              <a:buChar char="•"/>
            </a:pPr>
            <a:r>
              <a:rPr lang="el-GR" sz="1200" dirty="0">
                <a:latin typeface="Arial Nova"/>
              </a:rPr>
              <a:t>Χρηματική συμμετοχή €300</a:t>
            </a:r>
          </a:p>
          <a:p>
            <a:pPr>
              <a:lnSpc>
                <a:spcPts val="2245"/>
              </a:lnSpc>
            </a:pPr>
            <a:endParaRPr lang="el-GR" sz="1400" b="1" dirty="0">
              <a:latin typeface="Arial Nova"/>
            </a:endParaRPr>
          </a:p>
          <a:p>
            <a:pPr>
              <a:lnSpc>
                <a:spcPts val="2245"/>
              </a:lnSpc>
            </a:pPr>
            <a:r>
              <a:rPr lang="el-GR" sz="1400" b="1" dirty="0">
                <a:latin typeface="Arial Nova"/>
              </a:rPr>
              <a:t>Η προβολή του χορηγού βασικού πακέτου:</a:t>
            </a:r>
          </a:p>
          <a:p>
            <a:pPr marL="171450" indent="-171450">
              <a:lnSpc>
                <a:spcPts val="2245"/>
              </a:lnSpc>
              <a:buFont typeface="Arial"/>
              <a:buChar char="•"/>
            </a:pPr>
            <a:r>
              <a:rPr lang="el-GR" sz="1200" dirty="0">
                <a:latin typeface="Arial Nova"/>
              </a:rPr>
              <a:t>Το προϊόν σας θα ενταχθεί</a:t>
            </a:r>
            <a:r>
              <a:rPr lang="en-US" sz="1200" dirty="0">
                <a:latin typeface="Arial Nova"/>
              </a:rPr>
              <a:t> </a:t>
            </a:r>
            <a:r>
              <a:rPr lang="el-GR" sz="1200" dirty="0">
                <a:latin typeface="Arial Nova"/>
              </a:rPr>
              <a:t>ως βασικό συστατικό σε μια από τις συνταγές που θα παρουσιαστούν με στόχο να υπάρχει μεγαλύτερη συνάφεια και θα αναγράφεται στα σημεία παρασκευής και τις συνταγές που θα διατεθούν στους συμμετέχοντες (τα αρχεία θα είναι διαθέσιμα σε ηλεκτρονική μορφή και επομένως θα υπάρχει και ηλεκτρονική παραπομπή σε ενδεχόμενη ιστοσελίδα).</a:t>
            </a:r>
          </a:p>
          <a:p>
            <a:pPr marL="171450" indent="-171450">
              <a:lnSpc>
                <a:spcPts val="2245"/>
              </a:lnSpc>
              <a:buFont typeface="Arial"/>
              <a:buChar char="•"/>
            </a:pPr>
            <a:r>
              <a:rPr lang="el-GR" sz="1200" dirty="0">
                <a:latin typeface="Arial Nova"/>
              </a:rPr>
              <a:t>Προβολή στο σημείο μέσω τοποθέτησης υλικού (</a:t>
            </a:r>
            <a:r>
              <a:rPr lang="el-GR" sz="1200" dirty="0" err="1">
                <a:latin typeface="Arial Nova"/>
              </a:rPr>
              <a:t>branding</a:t>
            </a:r>
            <a:r>
              <a:rPr lang="el-GR" sz="1200" dirty="0">
                <a:latin typeface="Arial Nova"/>
              </a:rPr>
              <a:t>) στο τραπέζι διάθεσης των προϊόντων σας.</a:t>
            </a:r>
          </a:p>
          <a:p>
            <a:pPr marL="171450" marR="0" lvl="0" indent="-171450" algn="l" defTabSz="914400" rtl="0" eaLnBrk="1" fontAlgn="auto" latinLnBrk="0" hangingPunct="1">
              <a:lnSpc>
                <a:spcPts val="2245"/>
              </a:lnSpc>
              <a:spcBef>
                <a:spcPts val="0"/>
              </a:spcBef>
              <a:spcAft>
                <a:spcPts val="0"/>
              </a:spcAft>
              <a:buClrTx/>
              <a:buSzTx/>
              <a:buFont typeface="Arial"/>
              <a:buChar char="•"/>
              <a:tabLst/>
              <a:defRPr/>
            </a:pPr>
            <a:r>
              <a:rPr kumimoji="0" lang="el-GR" sz="1200" b="0" i="0" u="none" strike="noStrike" kern="1200" cap="none" spc="0" normalizeH="0" baseline="0" noProof="0" dirty="0">
                <a:ln>
                  <a:noFill/>
                </a:ln>
                <a:solidFill>
                  <a:prstClr val="black"/>
                </a:solidFill>
                <a:effectLst/>
                <a:uLnTx/>
                <a:uFillTx/>
                <a:latin typeface="Arial Nova"/>
                <a:ea typeface="+mn-ea"/>
                <a:cs typeface="+mn-cs"/>
              </a:rPr>
              <a:t>Προβολή στο σημείο μέσω </a:t>
            </a:r>
            <a:r>
              <a:rPr kumimoji="0" lang="el-GR" sz="1200" b="0" i="0" u="none" strike="noStrike" kern="1200" cap="none" spc="0" normalizeH="0" baseline="0" noProof="0" dirty="0" err="1">
                <a:ln>
                  <a:noFill/>
                </a:ln>
                <a:solidFill>
                  <a:prstClr val="black"/>
                </a:solidFill>
                <a:effectLst/>
                <a:uLnTx/>
                <a:uFillTx/>
                <a:latin typeface="Arial Nova"/>
                <a:ea typeface="+mn-ea"/>
                <a:cs typeface="+mn-cs"/>
              </a:rPr>
              <a:t>αυτοστήρικτου</a:t>
            </a:r>
            <a:r>
              <a:rPr kumimoji="0" lang="el-GR" sz="1200" b="0" i="0" u="none" strike="noStrike" kern="1200" cap="none" spc="0" normalizeH="0" baseline="0" noProof="0" dirty="0">
                <a:ln>
                  <a:noFill/>
                </a:ln>
                <a:solidFill>
                  <a:prstClr val="black"/>
                </a:solidFill>
                <a:effectLst/>
                <a:uLnTx/>
                <a:uFillTx/>
                <a:latin typeface="Arial Nova"/>
                <a:ea typeface="+mn-ea"/>
                <a:cs typeface="+mn-cs"/>
              </a:rPr>
              <a:t> προωθητικού υλικού (</a:t>
            </a:r>
            <a:r>
              <a:rPr kumimoji="0" lang="el-GR" sz="1200" b="0" i="0" u="none" strike="noStrike" kern="1200" cap="none" spc="0" normalizeH="0" baseline="0" noProof="0" dirty="0" err="1">
                <a:ln>
                  <a:noFill/>
                </a:ln>
                <a:solidFill>
                  <a:prstClr val="black"/>
                </a:solidFill>
                <a:effectLst/>
                <a:uLnTx/>
                <a:uFillTx/>
                <a:latin typeface="Arial Nova"/>
                <a:ea typeface="+mn-ea"/>
                <a:cs typeface="+mn-cs"/>
              </a:rPr>
              <a:t>branding</a:t>
            </a:r>
            <a:r>
              <a:rPr kumimoji="0" lang="el-GR" sz="1200" b="0" i="0" u="none" strike="noStrike" kern="1200" cap="none" spc="0" normalizeH="0" baseline="0" noProof="0" dirty="0">
                <a:ln>
                  <a:noFill/>
                </a:ln>
                <a:solidFill>
                  <a:prstClr val="black"/>
                </a:solidFill>
                <a:effectLst/>
                <a:uLnTx/>
                <a:uFillTx/>
                <a:latin typeface="Arial Nova"/>
                <a:ea typeface="+mn-ea"/>
                <a:cs typeface="+mn-cs"/>
              </a:rPr>
              <a:t>) δίπλα στο σημείο διάθεσης των προϊόντων σας.  </a:t>
            </a:r>
          </a:p>
          <a:p>
            <a:pPr marL="171450" indent="-171450">
              <a:lnSpc>
                <a:spcPts val="2245"/>
              </a:lnSpc>
              <a:buFont typeface="Arial"/>
              <a:buChar char="•"/>
            </a:pPr>
            <a:endParaRPr lang="el-GR" sz="1200" dirty="0">
              <a:latin typeface="Arial Nova"/>
            </a:endParaRPr>
          </a:p>
          <a:p>
            <a:pPr marL="171450" indent="-171450">
              <a:lnSpc>
                <a:spcPts val="2245"/>
              </a:lnSpc>
              <a:buFont typeface="Arial"/>
              <a:buChar char="•"/>
            </a:pPr>
            <a:endParaRPr lang="el-GR" sz="1200" dirty="0">
              <a:latin typeface="Arial Nova"/>
            </a:endParaRPr>
          </a:p>
          <a:p>
            <a:pPr>
              <a:lnSpc>
                <a:spcPts val="2245"/>
              </a:lnSpc>
            </a:pPr>
            <a:endParaRPr lang="el-GR" sz="1200" dirty="0">
              <a:latin typeface="Arial Nova"/>
            </a:endParaRPr>
          </a:p>
          <a:p>
            <a:pPr>
              <a:lnSpc>
                <a:spcPts val="2245"/>
              </a:lnSpc>
            </a:pPr>
            <a:endParaRPr lang="el-GR" sz="1200" dirty="0">
              <a:solidFill>
                <a:srgbClr val="4B4A4A"/>
              </a:solidFill>
              <a:latin typeface="Arial Nova"/>
            </a:endParaRPr>
          </a:p>
          <a:p>
            <a:pPr>
              <a:lnSpc>
                <a:spcPts val="2245"/>
              </a:lnSpc>
            </a:pPr>
            <a:endParaRPr lang="el-GR" sz="1200" dirty="0">
              <a:solidFill>
                <a:srgbClr val="4B4A4A"/>
              </a:solidFill>
              <a:latin typeface="Arial Nova"/>
              <a:cs typeface="Calibri"/>
            </a:endParaRPr>
          </a:p>
        </p:txBody>
      </p:sp>
      <p:sp>
        <p:nvSpPr>
          <p:cNvPr id="45" name="AutoShape 45"/>
          <p:cNvSpPr/>
          <p:nvPr/>
        </p:nvSpPr>
        <p:spPr>
          <a:xfrm>
            <a:off x="756000" y="9936000"/>
            <a:ext cx="6048000" cy="0"/>
          </a:xfrm>
          <a:prstGeom prst="line">
            <a:avLst/>
          </a:prstGeom>
          <a:ln w="19050" cap="flat">
            <a:solidFill>
              <a:srgbClr val="A6A6A6"/>
            </a:solidFill>
            <a:prstDash val="solid"/>
            <a:headEnd type="none" w="sm" len="sm"/>
            <a:tailEnd type="none" w="sm" len="sm"/>
          </a:ln>
        </p:spPr>
      </p:sp>
      <p:pic>
        <p:nvPicPr>
          <p:cNvPr id="51" name="Picture 2" descr="TBEX">
            <a:extLst>
              <a:ext uri="{FF2B5EF4-FFF2-40B4-BE49-F238E27FC236}">
                <a16:creationId xmlns:a16="http://schemas.microsoft.com/office/drawing/2014/main" id="{A6D5267E-84BF-2D4D-93AE-83EEFAD96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CF1436F0-2B90-9A4A-789B-70D1FF607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4">
            <a:extLst>
              <a:ext uri="{FF2B5EF4-FFF2-40B4-BE49-F238E27FC236}">
                <a16:creationId xmlns:a16="http://schemas.microsoft.com/office/drawing/2014/main" id="{57558D04-373D-B7FE-468A-B4DB893ABAC6}"/>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spTree>
    <p:extLst>
      <p:ext uri="{BB962C8B-B14F-4D97-AF65-F5344CB8AC3E}">
        <p14:creationId xmlns:p14="http://schemas.microsoft.com/office/powerpoint/2010/main" val="113241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7" name="Group 4">
            <a:extLst>
              <a:ext uri="{FF2B5EF4-FFF2-40B4-BE49-F238E27FC236}">
                <a16:creationId xmlns:a16="http://schemas.microsoft.com/office/drawing/2014/main" id="{FC046BE5-B920-608D-AF6A-C6C03540F38C}"/>
              </a:ext>
            </a:extLst>
          </p:cNvPr>
          <p:cNvGrpSpPr/>
          <p:nvPr/>
        </p:nvGrpSpPr>
        <p:grpSpPr>
          <a:xfrm rot="5400000">
            <a:off x="3023670" y="-845079"/>
            <a:ext cx="643055" cy="6672710"/>
            <a:chOff x="0" y="0"/>
            <a:chExt cx="1956947" cy="9057753"/>
          </a:xfrm>
        </p:grpSpPr>
        <p:sp>
          <p:nvSpPr>
            <p:cNvPr id="48" name="Freeform 5">
              <a:extLst>
                <a:ext uri="{FF2B5EF4-FFF2-40B4-BE49-F238E27FC236}">
                  <a16:creationId xmlns:a16="http://schemas.microsoft.com/office/drawing/2014/main" id="{7B90AD4E-3BEE-D90F-31AA-780D7B083FAC}"/>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2" name="TextBox 2"/>
          <p:cNvSpPr txBox="1"/>
          <p:nvPr/>
        </p:nvSpPr>
        <p:spPr>
          <a:xfrm>
            <a:off x="276449" y="2228993"/>
            <a:ext cx="7569025" cy="524567"/>
          </a:xfrm>
          <a:prstGeom prst="rect">
            <a:avLst/>
          </a:prstGeom>
        </p:spPr>
        <p:txBody>
          <a:bodyPr wrap="square" lIns="0" tIns="0" rIns="0" bIns="0" rtlCol="0" anchor="t">
            <a:spAutoFit/>
          </a:bodyPr>
          <a:lstStyle/>
          <a:p>
            <a:pPr>
              <a:lnSpc>
                <a:spcPts val="3907"/>
              </a:lnSpc>
            </a:pPr>
            <a:r>
              <a:rPr lang="el-GR" sz="4000" spc="-229" dirty="0">
                <a:solidFill>
                  <a:schemeClr val="bg1"/>
                </a:solidFill>
              </a:rPr>
              <a:t>Η δικής σας ευκαιρία συμμετοχής</a:t>
            </a:r>
            <a:endParaRPr lang="el-GR" sz="4000" spc="-229" dirty="0">
              <a:solidFill>
                <a:schemeClr val="bg1"/>
              </a:solidFill>
              <a:cs typeface="Calibri"/>
            </a:endParaRPr>
          </a:p>
        </p:txBody>
      </p:sp>
      <p:sp>
        <p:nvSpPr>
          <p:cNvPr id="3" name="TextBox 3"/>
          <p:cNvSpPr txBox="1"/>
          <p:nvPr/>
        </p:nvSpPr>
        <p:spPr>
          <a:xfrm>
            <a:off x="705023" y="3280426"/>
            <a:ext cx="5976529" cy="6986656"/>
          </a:xfrm>
          <a:prstGeom prst="rect">
            <a:avLst/>
          </a:prstGeom>
        </p:spPr>
        <p:txBody>
          <a:bodyPr wrap="square" lIns="0" tIns="0" rIns="0" bIns="0" rtlCol="0" anchor="t">
            <a:spAutoFit/>
          </a:bodyPr>
          <a:lstStyle/>
          <a:p>
            <a:pPr>
              <a:lnSpc>
                <a:spcPts val="2245"/>
              </a:lnSpc>
            </a:pPr>
            <a:r>
              <a:rPr lang="el-GR" sz="1600" b="1" dirty="0">
                <a:latin typeface="Arial Nova"/>
                <a:ea typeface="+mn-lt"/>
                <a:cs typeface="+mn-lt"/>
              </a:rPr>
              <a:t>ΥΠΟΣΤΗΡΙΚΤΗΣ TBEX EUROPE 2023 PELOPONNESE</a:t>
            </a:r>
            <a:endParaRPr lang="en-US" dirty="0">
              <a:latin typeface="Arial Nova"/>
              <a:ea typeface="+mn-lt"/>
              <a:cs typeface="+mn-lt"/>
            </a:endParaRPr>
          </a:p>
          <a:p>
            <a:pPr marL="171450" indent="-171450">
              <a:lnSpc>
                <a:spcPts val="2245"/>
              </a:lnSpc>
              <a:buFont typeface="Arial"/>
              <a:buChar char="•"/>
            </a:pPr>
            <a:r>
              <a:rPr lang="el-GR" sz="1200" dirty="0">
                <a:latin typeface="Arial Nova"/>
              </a:rPr>
              <a:t>Συμμετοχή με προσφορά είδους για την υλοποίηση συνταγών και παραγωγής των προσφερόμενων εδεσμάτων</a:t>
            </a:r>
            <a:endParaRPr lang="el-GR" sz="1200" b="1" dirty="0">
              <a:latin typeface="Arial Nova"/>
            </a:endParaRPr>
          </a:p>
          <a:p>
            <a:pPr marL="171450" indent="-171450">
              <a:lnSpc>
                <a:spcPts val="2245"/>
              </a:lnSpc>
              <a:buFont typeface="Arial"/>
              <a:buChar char="•"/>
            </a:pPr>
            <a:r>
              <a:rPr lang="el-GR" sz="1200" dirty="0">
                <a:latin typeface="Arial Nova"/>
              </a:rPr>
              <a:t>Δειγματισμός προϊόντων σας</a:t>
            </a:r>
            <a:endParaRPr lang="el-GR" sz="1200" b="1" dirty="0">
              <a:latin typeface="Arial Nova"/>
            </a:endParaRPr>
          </a:p>
          <a:p>
            <a:pPr marL="171450" indent="-171450">
              <a:lnSpc>
                <a:spcPts val="2245"/>
              </a:lnSpc>
              <a:buFont typeface="Arial"/>
              <a:buChar char="•"/>
            </a:pPr>
            <a:r>
              <a:rPr lang="el-GR" sz="1200" dirty="0">
                <a:latin typeface="Arial Nova"/>
              </a:rPr>
              <a:t>Χρηματική συμμετοχή €2.000</a:t>
            </a:r>
          </a:p>
          <a:p>
            <a:pPr>
              <a:lnSpc>
                <a:spcPts val="2245"/>
              </a:lnSpc>
            </a:pPr>
            <a:endParaRPr lang="el-GR" sz="1400" b="1" dirty="0">
              <a:latin typeface="Arial Nova"/>
            </a:endParaRPr>
          </a:p>
          <a:p>
            <a:pPr>
              <a:lnSpc>
                <a:spcPts val="2245"/>
              </a:lnSpc>
            </a:pPr>
            <a:r>
              <a:rPr lang="el-GR" sz="1400" b="1" dirty="0">
                <a:latin typeface="Arial Nova"/>
              </a:rPr>
              <a:t>Η προβολή σας στο επίπεδο χορηγίας ΥΠΟΣΤΗΡΙΞΗ:</a:t>
            </a:r>
          </a:p>
          <a:p>
            <a:pPr marL="171450" indent="-171450">
              <a:lnSpc>
                <a:spcPts val="2245"/>
              </a:lnSpc>
              <a:buFont typeface="Arial"/>
              <a:buChar char="•"/>
            </a:pPr>
            <a:r>
              <a:rPr lang="el-GR" sz="1200" dirty="0">
                <a:latin typeface="Arial Nova"/>
              </a:rPr>
              <a:t>Το προϊόν σας θα ενταχθεί ως βασικό συστατικό σε μια από τις συνταγές που θα παρουσιαστούν με στόχο να υπάρχει μεγαλύτερη συνάφεια και θα αναγράφεται στα σημεία παρασκευής και τις συνταγές που θα διατεθούν στους συμμετέχοντες (τα αρχεία θα είναι διαθέσιμα σε ηλεκτρονική μορφή και επομένως θα υπάρχει και ηλεκτρονική παραπομπή σε ενδεχόμενη ιστοσελίδα)</a:t>
            </a:r>
          </a:p>
          <a:p>
            <a:pPr marL="171450" indent="-171450">
              <a:lnSpc>
                <a:spcPts val="2245"/>
              </a:lnSpc>
              <a:buFont typeface="Arial"/>
              <a:buChar char="•"/>
            </a:pPr>
            <a:r>
              <a:rPr lang="el-GR" sz="1200" dirty="0">
                <a:latin typeface="Arial Nova"/>
              </a:rPr>
              <a:t>Προβολή στο σημείο μέσω τοποθέτησης προωθητικού υλικού (</a:t>
            </a:r>
            <a:r>
              <a:rPr lang="el-GR" sz="1200" dirty="0" err="1">
                <a:latin typeface="Arial Nova"/>
              </a:rPr>
              <a:t>branding</a:t>
            </a:r>
            <a:r>
              <a:rPr lang="el-GR" sz="1200" dirty="0">
                <a:latin typeface="Arial Nova"/>
              </a:rPr>
              <a:t>) στο τραπέζι διάθεσης των προϊόντων σας</a:t>
            </a:r>
          </a:p>
          <a:p>
            <a:pPr marL="171450" indent="-171450">
              <a:lnSpc>
                <a:spcPts val="2245"/>
              </a:lnSpc>
              <a:buFont typeface="Arial"/>
              <a:buChar char="•"/>
            </a:pPr>
            <a:r>
              <a:rPr lang="el-GR" sz="1200" dirty="0">
                <a:latin typeface="Arial Nova"/>
              </a:rPr>
              <a:t>Προβολή στο σημείο μέσω </a:t>
            </a:r>
            <a:r>
              <a:rPr lang="el-GR" sz="1200" dirty="0" err="1">
                <a:latin typeface="Arial Nova"/>
              </a:rPr>
              <a:t>αυτοστήρικτου</a:t>
            </a:r>
            <a:r>
              <a:rPr lang="el-GR" sz="1200" dirty="0">
                <a:latin typeface="Arial Nova"/>
              </a:rPr>
              <a:t> προωθητικού υλικού (</a:t>
            </a:r>
            <a:r>
              <a:rPr lang="el-GR" sz="1200" dirty="0" err="1">
                <a:latin typeface="Arial Nova"/>
              </a:rPr>
              <a:t>branding</a:t>
            </a:r>
            <a:r>
              <a:rPr lang="el-GR" sz="1200" dirty="0">
                <a:latin typeface="Arial Nova"/>
              </a:rPr>
              <a:t>) δίπλα στο σημείο διάθεσης των προϊόντων σας </a:t>
            </a:r>
          </a:p>
          <a:p>
            <a:pPr marL="171450" marR="0" lvl="0" indent="-171450" algn="l" defTabSz="914400" rtl="0" eaLnBrk="1" fontAlgn="auto" latinLnBrk="0" hangingPunct="1">
              <a:lnSpc>
                <a:spcPts val="2245"/>
              </a:lnSpc>
              <a:spcBef>
                <a:spcPts val="0"/>
              </a:spcBef>
              <a:spcAft>
                <a:spcPts val="0"/>
              </a:spcAft>
              <a:buClrTx/>
              <a:buSzTx/>
              <a:buFont typeface="Arial"/>
              <a:buChar char="•"/>
              <a:tabLst/>
              <a:defRPr/>
            </a:pPr>
            <a:r>
              <a:rPr lang="el-GR" sz="1200" dirty="0">
                <a:latin typeface="Arial Nova"/>
              </a:rPr>
              <a:t>Επιπλέον προβολή στο χώρο σε επιλεγμένα σημεία</a:t>
            </a:r>
          </a:p>
          <a:p>
            <a:pPr marL="171450" indent="-171450">
              <a:lnSpc>
                <a:spcPct val="150000"/>
              </a:lnSpc>
              <a:buFont typeface="Arial,Sans-Serif"/>
              <a:buChar char="•"/>
            </a:pPr>
            <a:r>
              <a:rPr lang="el-GR" sz="1200" dirty="0">
                <a:latin typeface="Arial Nova"/>
                <a:cs typeface="Calibri"/>
              </a:rPr>
              <a:t>Ανάρτηση λογότυπου εταιρείας στην κατηγορία χορηγών ΥΠΟΣΤΗΡΙΚΤΕΣ στην ιστοσελίδα του ΤΒΕΧ με σύντομη περιγραφή της εταιρείας και σύνδεσμο στην ιστοσελίδα της εταιρείας</a:t>
            </a:r>
            <a:r>
              <a:rPr lang="en-US" sz="1200" dirty="0">
                <a:latin typeface="Helvetica Neue"/>
                <a:cs typeface="Calibri"/>
              </a:rPr>
              <a:t> </a:t>
            </a:r>
            <a:r>
              <a:rPr lang="el-GR" sz="1200" dirty="0">
                <a:latin typeface="Arial Nova"/>
                <a:cs typeface="Calibri"/>
              </a:rPr>
              <a:t>(</a:t>
            </a:r>
            <a:r>
              <a:rPr lang="en-US" sz="1200" dirty="0">
                <a:latin typeface="Helvetica Neue"/>
                <a:cs typeface="Calibri"/>
              </a:rPr>
              <a:t>TBEXCon.com/2023-THE PELOPONNESE/Sponsors).</a:t>
            </a:r>
            <a:endParaRPr lang="en-US" sz="1200" dirty="0">
              <a:ea typeface="+mn-lt"/>
              <a:cs typeface="+mn-lt"/>
            </a:endParaRPr>
          </a:p>
          <a:p>
            <a:pPr marL="171450" indent="-171450">
              <a:lnSpc>
                <a:spcPct val="150000"/>
              </a:lnSpc>
              <a:buFont typeface="Arial,Sans-Serif"/>
              <a:buChar char="•"/>
            </a:pPr>
            <a:r>
              <a:rPr lang="el-GR" sz="1200" dirty="0">
                <a:latin typeface="Arial Nova"/>
                <a:cs typeface="Calibri"/>
              </a:rPr>
              <a:t>Ανάρτηση λογότυπου εταιρείας στην κατηγορία χορηγών ΥΠΟΣΤΗΡΙΚΤΕΣ στην ιστοσελίδα του </a:t>
            </a:r>
            <a:r>
              <a:rPr lang="en-US" sz="1200" dirty="0">
                <a:latin typeface="Helvetica Neue"/>
                <a:cs typeface="Calibri"/>
              </a:rPr>
              <a:t>MYTHICALPELOPONNESE.COM/TBEX.</a:t>
            </a:r>
            <a:endParaRPr lang="el-GR" dirty="0">
              <a:cs typeface="Calibri"/>
            </a:endParaRPr>
          </a:p>
          <a:p>
            <a:pPr marL="171450" indent="-171450">
              <a:lnSpc>
                <a:spcPct val="150000"/>
              </a:lnSpc>
              <a:buFont typeface="Arial,Sans-Serif"/>
              <a:buChar char="•"/>
            </a:pPr>
            <a:endParaRPr lang="en-US" sz="1200" dirty="0">
              <a:solidFill>
                <a:schemeClr val="tx1">
                  <a:lumMod val="65000"/>
                  <a:lumOff val="35000"/>
                </a:schemeClr>
              </a:solidFill>
              <a:latin typeface="Helvetica Neue"/>
              <a:cs typeface="Calibri"/>
            </a:endParaRPr>
          </a:p>
          <a:p>
            <a:pPr>
              <a:lnSpc>
                <a:spcPts val="2245"/>
              </a:lnSpc>
            </a:pPr>
            <a:endParaRPr lang="el-GR" sz="1200" dirty="0">
              <a:solidFill>
                <a:srgbClr val="4B4A4A"/>
              </a:solidFill>
              <a:latin typeface="Arial Nova"/>
              <a:cs typeface="Calibri"/>
            </a:endParaRPr>
          </a:p>
          <a:p>
            <a:pPr>
              <a:lnSpc>
                <a:spcPts val="2245"/>
              </a:lnSpc>
            </a:pPr>
            <a:endParaRPr lang="el-GR" sz="1200" dirty="0">
              <a:solidFill>
                <a:srgbClr val="4B4A4A"/>
              </a:solidFill>
              <a:latin typeface="Arial Nova"/>
              <a:cs typeface="Calibri"/>
            </a:endParaRPr>
          </a:p>
        </p:txBody>
      </p:sp>
      <p:sp>
        <p:nvSpPr>
          <p:cNvPr id="45" name="AutoShape 45"/>
          <p:cNvSpPr/>
          <p:nvPr/>
        </p:nvSpPr>
        <p:spPr>
          <a:xfrm>
            <a:off x="756000" y="9936000"/>
            <a:ext cx="6048000" cy="0"/>
          </a:xfrm>
          <a:prstGeom prst="line">
            <a:avLst/>
          </a:prstGeom>
          <a:ln w="19050" cap="flat">
            <a:solidFill>
              <a:srgbClr val="A6A6A6"/>
            </a:solidFill>
            <a:prstDash val="solid"/>
            <a:headEnd type="none" w="sm" len="sm"/>
            <a:tailEnd type="none" w="sm" len="sm"/>
          </a:ln>
        </p:spPr>
      </p:sp>
      <p:pic>
        <p:nvPicPr>
          <p:cNvPr id="51" name="Picture 2" descr="TBEX">
            <a:extLst>
              <a:ext uri="{FF2B5EF4-FFF2-40B4-BE49-F238E27FC236}">
                <a16:creationId xmlns:a16="http://schemas.microsoft.com/office/drawing/2014/main" id="{A6D5267E-84BF-2D4D-93AE-83EEFAD96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CF1436F0-2B90-9A4A-789B-70D1FF607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4">
            <a:extLst>
              <a:ext uri="{FF2B5EF4-FFF2-40B4-BE49-F238E27FC236}">
                <a16:creationId xmlns:a16="http://schemas.microsoft.com/office/drawing/2014/main" id="{57558D04-373D-B7FE-468A-B4DB893ABAC6}"/>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spTree>
    <p:extLst>
      <p:ext uri="{BB962C8B-B14F-4D97-AF65-F5344CB8AC3E}">
        <p14:creationId xmlns:p14="http://schemas.microsoft.com/office/powerpoint/2010/main" val="3953213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B42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033165" y="2123668"/>
            <a:ext cx="1493670" cy="7560000"/>
            <a:chOff x="0" y="0"/>
            <a:chExt cx="4224555" cy="21381995"/>
          </a:xfrm>
        </p:grpSpPr>
        <p:sp>
          <p:nvSpPr>
            <p:cNvPr id="3" name="Freeform 3"/>
            <p:cNvSpPr/>
            <p:nvPr/>
          </p:nvSpPr>
          <p:spPr>
            <a:xfrm>
              <a:off x="0" y="0"/>
              <a:ext cx="4224555" cy="21381996"/>
            </a:xfrm>
            <a:custGeom>
              <a:avLst/>
              <a:gdLst/>
              <a:ahLst/>
              <a:cxnLst/>
              <a:rect l="l" t="t" r="r" b="b"/>
              <a:pathLst>
                <a:path w="4224555" h="21381996">
                  <a:moveTo>
                    <a:pt x="0" y="0"/>
                  </a:moveTo>
                  <a:lnTo>
                    <a:pt x="4224555" y="0"/>
                  </a:lnTo>
                  <a:lnTo>
                    <a:pt x="4224555" y="21381996"/>
                  </a:lnTo>
                  <a:lnTo>
                    <a:pt x="0" y="21381996"/>
                  </a:lnTo>
                  <a:close/>
                </a:path>
              </a:pathLst>
            </a:custGeom>
            <a:solidFill>
              <a:srgbClr val="FFFFFF"/>
            </a:solidFill>
          </p:spPr>
        </p:sp>
      </p:grpSp>
      <p:grpSp>
        <p:nvGrpSpPr>
          <p:cNvPr id="4" name="Group 4"/>
          <p:cNvGrpSpPr/>
          <p:nvPr/>
        </p:nvGrpSpPr>
        <p:grpSpPr>
          <a:xfrm rot="5400000">
            <a:off x="2745166" y="3905337"/>
            <a:ext cx="2069668" cy="7560000"/>
            <a:chOff x="0" y="0"/>
            <a:chExt cx="5853656" cy="21381995"/>
          </a:xfrm>
        </p:grpSpPr>
        <p:sp>
          <p:nvSpPr>
            <p:cNvPr id="5" name="Freeform 5"/>
            <p:cNvSpPr/>
            <p:nvPr/>
          </p:nvSpPr>
          <p:spPr>
            <a:xfrm>
              <a:off x="0" y="0"/>
              <a:ext cx="5853656" cy="21381996"/>
            </a:xfrm>
            <a:custGeom>
              <a:avLst/>
              <a:gdLst/>
              <a:ahLst/>
              <a:cxnLst/>
              <a:rect l="l" t="t" r="r" b="b"/>
              <a:pathLst>
                <a:path w="5853656" h="21381996">
                  <a:moveTo>
                    <a:pt x="0" y="0"/>
                  </a:moveTo>
                  <a:lnTo>
                    <a:pt x="5853656" y="0"/>
                  </a:lnTo>
                  <a:lnTo>
                    <a:pt x="5853656" y="21381996"/>
                  </a:lnTo>
                  <a:lnTo>
                    <a:pt x="0" y="21381996"/>
                  </a:lnTo>
                  <a:close/>
                </a:path>
              </a:pathLst>
            </a:custGeom>
            <a:solidFill>
              <a:srgbClr val="4B4A4A"/>
            </a:solidFill>
          </p:spPr>
        </p:sp>
      </p:grpSp>
      <p:sp>
        <p:nvSpPr>
          <p:cNvPr id="9" name="TextBox 9"/>
          <p:cNvSpPr txBox="1"/>
          <p:nvPr/>
        </p:nvSpPr>
        <p:spPr>
          <a:xfrm>
            <a:off x="755999" y="2054998"/>
            <a:ext cx="4146057" cy="524567"/>
          </a:xfrm>
          <a:prstGeom prst="rect">
            <a:avLst/>
          </a:prstGeom>
        </p:spPr>
        <p:txBody>
          <a:bodyPr lIns="0" tIns="0" rIns="0" bIns="0" rtlCol="0" anchor="t">
            <a:spAutoFit/>
          </a:bodyPr>
          <a:lstStyle/>
          <a:p>
            <a:pPr>
              <a:lnSpc>
                <a:spcPts val="3907"/>
              </a:lnSpc>
            </a:pPr>
            <a:r>
              <a:rPr lang="el-GR" sz="4597" spc="-229" dirty="0">
                <a:solidFill>
                  <a:srgbClr val="4B4A4A"/>
                </a:solidFill>
                <a:latin typeface="Inter Bold"/>
              </a:rPr>
              <a:t>Ευχαριστούμε!</a:t>
            </a:r>
            <a:endParaRPr lang="en-US" sz="4597" spc="-229" dirty="0">
              <a:solidFill>
                <a:srgbClr val="4B4A4A"/>
              </a:solidFill>
              <a:latin typeface="Inter Bold"/>
            </a:endParaRPr>
          </a:p>
        </p:txBody>
      </p:sp>
      <p:sp>
        <p:nvSpPr>
          <p:cNvPr id="10" name="TextBox 10"/>
          <p:cNvSpPr txBox="1"/>
          <p:nvPr/>
        </p:nvSpPr>
        <p:spPr>
          <a:xfrm>
            <a:off x="3676683" y="7148128"/>
            <a:ext cx="3024000" cy="1520353"/>
          </a:xfrm>
          <a:prstGeom prst="rect">
            <a:avLst/>
          </a:prstGeom>
        </p:spPr>
        <p:txBody>
          <a:bodyPr lIns="0" tIns="0" rIns="0" bIns="0" rtlCol="0" anchor="t">
            <a:spAutoFit/>
          </a:bodyPr>
          <a:lstStyle/>
          <a:p>
            <a:pPr>
              <a:lnSpc>
                <a:spcPts val="2350"/>
              </a:lnSpc>
            </a:pPr>
            <a:r>
              <a:rPr lang="en-US" sz="1424" dirty="0" err="1">
                <a:solidFill>
                  <a:schemeClr val="bg1"/>
                </a:solidFill>
                <a:latin typeface="Inter"/>
              </a:rPr>
              <a:t>mythicalpeloponnese.gr</a:t>
            </a:r>
            <a:endParaRPr lang="en-US" sz="1424" dirty="0">
              <a:solidFill>
                <a:schemeClr val="bg1"/>
              </a:solidFill>
              <a:latin typeface="Inter"/>
            </a:endParaRPr>
          </a:p>
          <a:p>
            <a:pPr marL="0" lvl="0" indent="0">
              <a:lnSpc>
                <a:spcPts val="2350"/>
              </a:lnSpc>
            </a:pPr>
            <a:r>
              <a:rPr lang="en-US" sz="1424" dirty="0">
                <a:solidFill>
                  <a:schemeClr val="bg1"/>
                </a:solidFill>
                <a:latin typeface="Inter"/>
              </a:rPr>
              <a:t>@</a:t>
            </a:r>
            <a:r>
              <a:rPr lang="en-US" sz="1424" dirty="0" err="1">
                <a:solidFill>
                  <a:schemeClr val="bg1"/>
                </a:solidFill>
                <a:latin typeface="Inter"/>
              </a:rPr>
              <a:t>mythicalpeloponnese</a:t>
            </a:r>
            <a:endParaRPr lang="en-US" sz="1424" dirty="0">
              <a:solidFill>
                <a:schemeClr val="bg1"/>
              </a:solidFill>
              <a:latin typeface="Inter"/>
            </a:endParaRPr>
          </a:p>
          <a:p>
            <a:pPr marL="0" lvl="0" indent="0">
              <a:lnSpc>
                <a:spcPts val="2350"/>
              </a:lnSpc>
            </a:pPr>
            <a:endParaRPr lang="en-US" sz="1424" dirty="0">
              <a:solidFill>
                <a:schemeClr val="bg1"/>
              </a:solidFill>
              <a:latin typeface="Inter"/>
            </a:endParaRPr>
          </a:p>
          <a:p>
            <a:pPr marL="0" lvl="0" indent="0">
              <a:lnSpc>
                <a:spcPts val="2350"/>
              </a:lnSpc>
            </a:pPr>
            <a:r>
              <a:rPr lang="en-US" sz="1424" dirty="0" err="1">
                <a:solidFill>
                  <a:schemeClr val="bg1"/>
                </a:solidFill>
                <a:latin typeface="Inter"/>
              </a:rPr>
              <a:t>tbexcon.com</a:t>
            </a:r>
            <a:r>
              <a:rPr lang="en-US" sz="1424" dirty="0">
                <a:solidFill>
                  <a:schemeClr val="bg1"/>
                </a:solidFill>
                <a:latin typeface="Inter"/>
              </a:rPr>
              <a:t>/2023-europe/</a:t>
            </a:r>
          </a:p>
          <a:p>
            <a:pPr marL="0" lvl="0" indent="0">
              <a:lnSpc>
                <a:spcPts val="2350"/>
              </a:lnSpc>
            </a:pPr>
            <a:r>
              <a:rPr lang="en-GB" sz="1424" dirty="0">
                <a:solidFill>
                  <a:schemeClr val="bg1"/>
                </a:solidFill>
                <a:latin typeface="Inter"/>
                <a:hlinkClick r:id="rId3">
                  <a:extLst>
                    <a:ext uri="{A12FA001-AC4F-418D-AE19-62706E023703}">
                      <ahyp:hlinkClr xmlns:ahyp="http://schemas.microsoft.com/office/drawing/2018/hyperlinkcolor" val="tx"/>
                    </a:ext>
                  </a:extLst>
                </a:hlinkClick>
              </a:rPr>
              <a:t>@tbexevents</a:t>
            </a:r>
            <a:endParaRPr lang="en-US" sz="1424" dirty="0">
              <a:solidFill>
                <a:schemeClr val="bg1"/>
              </a:solidFill>
              <a:latin typeface="Inter"/>
            </a:endParaRPr>
          </a:p>
        </p:txBody>
      </p:sp>
      <p:sp>
        <p:nvSpPr>
          <p:cNvPr id="11" name="TextBox 11"/>
          <p:cNvSpPr txBox="1"/>
          <p:nvPr/>
        </p:nvSpPr>
        <p:spPr>
          <a:xfrm>
            <a:off x="865915" y="7202541"/>
            <a:ext cx="2548983" cy="1197123"/>
          </a:xfrm>
          <a:prstGeom prst="rect">
            <a:avLst/>
          </a:prstGeom>
        </p:spPr>
        <p:txBody>
          <a:bodyPr wrap="square" lIns="0" tIns="0" rIns="0" bIns="0" rtlCol="0" anchor="t">
            <a:spAutoFit/>
          </a:bodyPr>
          <a:lstStyle/>
          <a:p>
            <a:pPr>
              <a:lnSpc>
                <a:spcPts val="2350"/>
              </a:lnSpc>
            </a:pPr>
            <a:r>
              <a:rPr lang="el-GR" sz="1400" dirty="0">
                <a:solidFill>
                  <a:schemeClr val="bg1"/>
                </a:solidFill>
                <a:latin typeface="Inter"/>
              </a:rPr>
              <a:t>Τίνα Μακρή</a:t>
            </a:r>
            <a:endParaRPr lang="en-US" sz="1400" dirty="0">
              <a:solidFill>
                <a:schemeClr val="bg1"/>
              </a:solidFill>
              <a:latin typeface="Inter"/>
            </a:endParaRPr>
          </a:p>
          <a:p>
            <a:pPr>
              <a:lnSpc>
                <a:spcPts val="2350"/>
              </a:lnSpc>
            </a:pPr>
            <a:r>
              <a:rPr lang="el-GR" sz="1400" dirty="0">
                <a:solidFill>
                  <a:schemeClr val="bg1"/>
                </a:solidFill>
                <a:latin typeface="Inter"/>
              </a:rPr>
              <a:t>Υπεύθυνη Χορηγιών</a:t>
            </a:r>
            <a:endParaRPr lang="en-US" sz="1400" dirty="0">
              <a:solidFill>
                <a:schemeClr val="bg1"/>
              </a:solidFill>
              <a:latin typeface="Inter"/>
            </a:endParaRPr>
          </a:p>
          <a:p>
            <a:pPr marL="0" lvl="0" indent="0">
              <a:lnSpc>
                <a:spcPts val="2350"/>
              </a:lnSpc>
            </a:pPr>
            <a:r>
              <a:rPr lang="en-US" sz="1400" dirty="0">
                <a:solidFill>
                  <a:schemeClr val="bg1"/>
                </a:solidFill>
                <a:latin typeface="Inter"/>
                <a:hlinkClick r:id="rId4">
                  <a:extLst>
                    <a:ext uri="{A12FA001-AC4F-418D-AE19-62706E023703}">
                      <ahyp:hlinkClr xmlns:ahyp="http://schemas.microsoft.com/office/drawing/2018/hyperlinkcolor" val="tx"/>
                    </a:ext>
                  </a:extLst>
                </a:hlinkClick>
              </a:rPr>
              <a:t>tma@mindhaus.gr</a:t>
            </a:r>
            <a:endParaRPr lang="en-US" sz="1400" dirty="0">
              <a:solidFill>
                <a:schemeClr val="bg1"/>
              </a:solidFill>
              <a:latin typeface="Inter"/>
            </a:endParaRPr>
          </a:p>
          <a:p>
            <a:pPr marL="0" lvl="0" indent="0">
              <a:lnSpc>
                <a:spcPts val="2350"/>
              </a:lnSpc>
            </a:pPr>
            <a:r>
              <a:rPr lang="en-US" sz="1400" dirty="0">
                <a:solidFill>
                  <a:schemeClr val="bg1"/>
                </a:solidFill>
                <a:latin typeface="Inter"/>
              </a:rPr>
              <a:t>6936884374</a:t>
            </a:r>
          </a:p>
        </p:txBody>
      </p:sp>
      <p:sp>
        <p:nvSpPr>
          <p:cNvPr id="12" name="TextBox 12"/>
          <p:cNvSpPr txBox="1"/>
          <p:nvPr/>
        </p:nvSpPr>
        <p:spPr>
          <a:xfrm>
            <a:off x="755999" y="2704265"/>
            <a:ext cx="6048000" cy="792589"/>
          </a:xfrm>
          <a:prstGeom prst="rect">
            <a:avLst/>
          </a:prstGeom>
        </p:spPr>
        <p:txBody>
          <a:bodyPr lIns="0" tIns="0" rIns="0" bIns="0" rtlCol="0" anchor="t">
            <a:spAutoFit/>
          </a:bodyPr>
          <a:lstStyle/>
          <a:p>
            <a:pPr>
              <a:lnSpc>
                <a:spcPts val="2076"/>
              </a:lnSpc>
            </a:pPr>
            <a:r>
              <a:rPr lang="el-GR" sz="1600" b="1" i="1" dirty="0">
                <a:solidFill>
                  <a:srgbClr val="4B4A4A"/>
                </a:solidFill>
                <a:latin typeface="Inter"/>
              </a:rPr>
              <a:t>Ανυπομονούμε να συνεργαστούμε για να φιλοξενήσουμε ένα αξέχαστο ΤΒΕΧ στον τόπο που μπορούμε να θεωρούμε σπίτι μας. Στην Πελοπόννησο. </a:t>
            </a:r>
            <a:endParaRPr lang="en-US" sz="1600" b="1" i="1" dirty="0">
              <a:solidFill>
                <a:srgbClr val="4B4A4A"/>
              </a:solidFill>
              <a:latin typeface="Inter"/>
            </a:endParaRPr>
          </a:p>
        </p:txBody>
      </p:sp>
      <p:sp>
        <p:nvSpPr>
          <p:cNvPr id="15" name="TextBox 15"/>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chemeClr val="bg1"/>
                </a:solidFill>
                <a:latin typeface="Inter"/>
              </a:rPr>
              <a:t>TBEX EUROPE 2023 | The Peloponnese</a:t>
            </a:r>
            <a:endParaRPr lang="en-US" sz="1400" spc="-70" dirty="0">
              <a:solidFill>
                <a:schemeClr val="bg1"/>
              </a:solidFill>
              <a:latin typeface="Arimo"/>
            </a:endParaRPr>
          </a:p>
        </p:txBody>
      </p:sp>
      <p:sp>
        <p:nvSpPr>
          <p:cNvPr id="16" name="AutoShape 16"/>
          <p:cNvSpPr/>
          <p:nvPr/>
        </p:nvSpPr>
        <p:spPr>
          <a:xfrm>
            <a:off x="756000" y="9936000"/>
            <a:ext cx="6048000" cy="0"/>
          </a:xfrm>
          <a:prstGeom prst="line">
            <a:avLst/>
          </a:prstGeom>
          <a:ln w="19050" cap="flat">
            <a:solidFill>
              <a:srgbClr val="737373"/>
            </a:solidFill>
            <a:prstDash val="solid"/>
            <a:headEnd type="none" w="sm" len="sm"/>
            <a:tailEnd type="none" w="sm" len="sm"/>
          </a:ln>
        </p:spPr>
      </p:sp>
      <p:pic>
        <p:nvPicPr>
          <p:cNvPr id="18" name="Picture 2" descr="TBEX">
            <a:extLst>
              <a:ext uri="{FF2B5EF4-FFF2-40B4-BE49-F238E27FC236}">
                <a16:creationId xmlns:a16="http://schemas.microsoft.com/office/drawing/2014/main" id="{DF67A440-F551-E194-A3BA-770DAC2A62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450" y="5188169"/>
            <a:ext cx="1397105" cy="13971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76FC6C1F-6C2F-585A-1D58-BD27052001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057" y="5205116"/>
            <a:ext cx="1397104" cy="13971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9">
            <a:extLst>
              <a:ext uri="{FF2B5EF4-FFF2-40B4-BE49-F238E27FC236}">
                <a16:creationId xmlns:a16="http://schemas.microsoft.com/office/drawing/2014/main" id="{470E2BE5-22FB-9BF1-CF28-40CB20CD548B}"/>
              </a:ext>
            </a:extLst>
          </p:cNvPr>
          <p:cNvSpPr txBox="1"/>
          <p:nvPr/>
        </p:nvSpPr>
        <p:spPr>
          <a:xfrm>
            <a:off x="722673" y="3989287"/>
            <a:ext cx="5384451" cy="524567"/>
          </a:xfrm>
          <a:prstGeom prst="rect">
            <a:avLst/>
          </a:prstGeom>
        </p:spPr>
        <p:txBody>
          <a:bodyPr wrap="square" lIns="0" tIns="0" rIns="0" bIns="0" rtlCol="0" anchor="t">
            <a:spAutoFit/>
          </a:bodyPr>
          <a:lstStyle/>
          <a:p>
            <a:pPr>
              <a:lnSpc>
                <a:spcPts val="3907"/>
              </a:lnSpc>
            </a:pPr>
            <a:r>
              <a:rPr lang="el-GR" sz="4597" spc="-229" dirty="0">
                <a:solidFill>
                  <a:srgbClr val="4B4A4A"/>
                </a:solidFill>
                <a:latin typeface="Inter Bold"/>
              </a:rPr>
              <a:t>Ελάτε στην ομάδα μας</a:t>
            </a:r>
            <a:r>
              <a:rPr lang="en-US" sz="4597" spc="-229" dirty="0">
                <a:solidFill>
                  <a:srgbClr val="4B4A4A"/>
                </a:solidFill>
                <a:latin typeface="Inter Bold"/>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7" name="Group 4">
            <a:extLst>
              <a:ext uri="{FF2B5EF4-FFF2-40B4-BE49-F238E27FC236}">
                <a16:creationId xmlns:a16="http://schemas.microsoft.com/office/drawing/2014/main" id="{FC046BE5-B920-608D-AF6A-C6C03540F38C}"/>
              </a:ext>
            </a:extLst>
          </p:cNvPr>
          <p:cNvGrpSpPr/>
          <p:nvPr/>
        </p:nvGrpSpPr>
        <p:grpSpPr>
          <a:xfrm rot="5400000">
            <a:off x="3015397" y="-978754"/>
            <a:ext cx="643055" cy="6673853"/>
            <a:chOff x="0" y="0"/>
            <a:chExt cx="1956947" cy="9057753"/>
          </a:xfrm>
        </p:grpSpPr>
        <p:sp>
          <p:nvSpPr>
            <p:cNvPr id="48" name="Freeform 5">
              <a:extLst>
                <a:ext uri="{FF2B5EF4-FFF2-40B4-BE49-F238E27FC236}">
                  <a16:creationId xmlns:a16="http://schemas.microsoft.com/office/drawing/2014/main" id="{7B90AD4E-3BEE-D90F-31AA-780D7B083FAC}"/>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2" name="TextBox 2"/>
          <p:cNvSpPr txBox="1"/>
          <p:nvPr/>
        </p:nvSpPr>
        <p:spPr>
          <a:xfrm>
            <a:off x="628826" y="2222500"/>
            <a:ext cx="4978224" cy="524567"/>
          </a:xfrm>
          <a:prstGeom prst="rect">
            <a:avLst/>
          </a:prstGeom>
        </p:spPr>
        <p:txBody>
          <a:bodyPr wrap="square" lIns="0" tIns="0" rIns="0" bIns="0" rtlCol="0" anchor="t">
            <a:spAutoFit/>
          </a:bodyPr>
          <a:lstStyle/>
          <a:p>
            <a:pPr>
              <a:lnSpc>
                <a:spcPts val="3907"/>
              </a:lnSpc>
            </a:pPr>
            <a:r>
              <a:rPr lang="el-GR" sz="4000" spc="-229" dirty="0">
                <a:solidFill>
                  <a:schemeClr val="bg1"/>
                </a:solidFill>
                <a:latin typeface="Inter Bold"/>
              </a:rPr>
              <a:t>Τι είναι το </a:t>
            </a:r>
            <a:r>
              <a:rPr lang="en-US" sz="4000" spc="-229" dirty="0">
                <a:solidFill>
                  <a:schemeClr val="bg1"/>
                </a:solidFill>
                <a:latin typeface="Inter Bold"/>
              </a:rPr>
              <a:t>TBEX?</a:t>
            </a:r>
          </a:p>
        </p:txBody>
      </p:sp>
      <p:sp>
        <p:nvSpPr>
          <p:cNvPr id="3" name="TextBox 3"/>
          <p:cNvSpPr txBox="1"/>
          <p:nvPr/>
        </p:nvSpPr>
        <p:spPr>
          <a:xfrm>
            <a:off x="756000" y="4423778"/>
            <a:ext cx="6048000" cy="3348737"/>
          </a:xfrm>
          <a:prstGeom prst="rect">
            <a:avLst/>
          </a:prstGeom>
        </p:spPr>
        <p:txBody>
          <a:bodyPr lIns="0" tIns="0" rIns="0" bIns="0" rtlCol="0" anchor="t">
            <a:spAutoFit/>
          </a:bodyPr>
          <a:lstStyle/>
          <a:p>
            <a:pPr>
              <a:lnSpc>
                <a:spcPts val="2245"/>
              </a:lnSpc>
            </a:pPr>
            <a:r>
              <a:rPr lang="en-US" sz="1200" b="1" dirty="0">
                <a:solidFill>
                  <a:srgbClr val="4B4A4A"/>
                </a:solidFill>
                <a:latin typeface="Arial Nova"/>
                <a:ea typeface="Helvetica Neue" panose="02000503000000020004" pitchFamily="2" charset="0"/>
                <a:cs typeface="Helvetica Neue" panose="02000503000000020004" pitchFamily="2" charset="0"/>
              </a:rPr>
              <a:t>TBEX: τ</a:t>
            </a:r>
            <a:r>
              <a:rPr lang="el-GR" sz="1200" b="1" dirty="0">
                <a:solidFill>
                  <a:srgbClr val="4B4A4A"/>
                </a:solidFill>
                <a:latin typeface="Arial Nova"/>
                <a:ea typeface="Helvetica Neue" panose="02000503000000020004" pitchFamily="2" charset="0"/>
                <a:cs typeface="Helvetica Neue" panose="02000503000000020004" pitchFamily="2" charset="0"/>
              </a:rPr>
              <a:t>ο σπίτι κάθε δημιουργού τουριστικού περιεχομένου</a:t>
            </a:r>
            <a:r>
              <a:rPr lang="en-US" sz="1200" dirty="0">
                <a:solidFill>
                  <a:srgbClr val="4B4A4A"/>
                </a:solidFill>
                <a:latin typeface="Arial Nova"/>
                <a:ea typeface="Helvetica Neue" panose="02000503000000020004" pitchFamily="2" charset="0"/>
                <a:cs typeface="Helvetica Neue" panose="02000503000000020004" pitchFamily="2" charset="0"/>
              </a:rPr>
              <a:t>.</a:t>
            </a:r>
          </a:p>
          <a:p>
            <a:pPr>
              <a:lnSpc>
                <a:spcPts val="2245"/>
              </a:lnSpc>
            </a:pPr>
            <a:r>
              <a:rPr lang="el-GR" sz="1200" b="0" i="0" dirty="0">
                <a:solidFill>
                  <a:srgbClr val="000000"/>
                </a:solidFill>
                <a:effectLst/>
                <a:latin typeface="Arial Nova"/>
                <a:ea typeface="Helvetica Neue" panose="02000503000000020004" pitchFamily="2" charset="0"/>
                <a:cs typeface="Helvetica Neue" panose="02000503000000020004" pitchFamily="2" charset="0"/>
              </a:rPr>
              <a:t>Το </a:t>
            </a:r>
            <a:r>
              <a:rPr lang="en-GB" sz="1200" b="0" i="0" dirty="0">
                <a:solidFill>
                  <a:srgbClr val="000000"/>
                </a:solidFill>
                <a:effectLst/>
                <a:latin typeface="Arial Nova"/>
                <a:ea typeface="Helvetica Neue" panose="02000503000000020004" pitchFamily="2" charset="0"/>
                <a:cs typeface="Helvetica Neue" panose="02000503000000020004" pitchFamily="2" charset="0"/>
              </a:rPr>
              <a:t>TBEX </a:t>
            </a:r>
            <a:r>
              <a:rPr lang="el-GR" sz="1200" b="0" i="0" dirty="0">
                <a:solidFill>
                  <a:srgbClr val="000000"/>
                </a:solidFill>
                <a:effectLst/>
                <a:latin typeface="Arial Nova"/>
                <a:ea typeface="Helvetica Neue" panose="02000503000000020004" pitchFamily="2" charset="0"/>
                <a:cs typeface="Helvetica Neue" panose="02000503000000020004" pitchFamily="2" charset="0"/>
              </a:rPr>
              <a:t>είναι το μεγαλύτερο συνέδριο και εκδήλωση δικτύωσης για </a:t>
            </a:r>
            <a:r>
              <a:rPr lang="en-GB" sz="1200" b="0" i="0" dirty="0">
                <a:solidFill>
                  <a:srgbClr val="000000"/>
                </a:solidFill>
                <a:effectLst/>
                <a:latin typeface="Arial Nova"/>
                <a:ea typeface="Helvetica Neue" panose="02000503000000020004" pitchFamily="2" charset="0"/>
                <a:cs typeface="Helvetica Neue" panose="02000503000000020004" pitchFamily="2" charset="0"/>
              </a:rPr>
              <a:t>travel bloggers, </a:t>
            </a:r>
            <a:r>
              <a:rPr lang="el-GR" sz="1200" b="0" i="0" dirty="0">
                <a:solidFill>
                  <a:srgbClr val="000000"/>
                </a:solidFill>
                <a:effectLst/>
                <a:latin typeface="Arial Nova"/>
                <a:ea typeface="Helvetica Neue" panose="02000503000000020004" pitchFamily="2" charset="0"/>
                <a:cs typeface="Helvetica Neue" panose="02000503000000020004" pitchFamily="2" charset="0"/>
              </a:rPr>
              <a:t>δημοσιογράφους ταξιδιωτικού ρεπορτάζ, δημιουργούς περιεχομένου </a:t>
            </a:r>
            <a:r>
              <a:rPr lang="en-GB" sz="1200" b="0" i="0" dirty="0">
                <a:solidFill>
                  <a:srgbClr val="000000"/>
                </a:solidFill>
                <a:effectLst/>
                <a:latin typeface="Arial Nova"/>
                <a:ea typeface="Helvetica Neue" panose="02000503000000020004" pitchFamily="2" charset="0"/>
                <a:cs typeface="Helvetica Neue" panose="02000503000000020004" pitchFamily="2" charset="0"/>
              </a:rPr>
              <a:t>Social Media, </a:t>
            </a:r>
            <a:r>
              <a:rPr lang="el-GR" sz="1200" b="0" i="0" dirty="0">
                <a:solidFill>
                  <a:srgbClr val="000000"/>
                </a:solidFill>
                <a:effectLst/>
                <a:latin typeface="Arial Nova"/>
                <a:ea typeface="Helvetica Neue" panose="02000503000000020004" pitchFamily="2" charset="0"/>
                <a:cs typeface="Helvetica Neue" panose="02000503000000020004" pitchFamily="2" charset="0"/>
              </a:rPr>
              <a:t>τις μεγαλύτερες ταξιδιωτικές εταιρείες και επαγγελματίες του κλάδου.</a:t>
            </a:r>
            <a:r>
              <a:rPr lang="el-GR" sz="1200" dirty="0">
                <a:solidFill>
                  <a:srgbClr val="000000"/>
                </a:solidFill>
                <a:latin typeface="Arial Nova"/>
                <a:ea typeface="Helvetica Neue" panose="02000503000000020004" pitchFamily="2" charset="0"/>
                <a:cs typeface="Helvetica Neue" panose="02000503000000020004" pitchFamily="2" charset="0"/>
              </a:rPr>
              <a:t> </a:t>
            </a:r>
            <a:endParaRPr lang="el-GR" sz="1200" b="0" i="0" dirty="0">
              <a:solidFill>
                <a:srgbClr val="000000"/>
              </a:solidFill>
              <a:effectLst/>
              <a:latin typeface="Arial Nova"/>
              <a:ea typeface="Helvetica Neue" panose="02000503000000020004" pitchFamily="2" charset="0"/>
              <a:cs typeface="Helvetica Neue" panose="02000503000000020004" pitchFamily="2" charset="0"/>
            </a:endParaRPr>
          </a:p>
          <a:p>
            <a:pPr>
              <a:lnSpc>
                <a:spcPts val="2245"/>
              </a:lnSpc>
            </a:pPr>
            <a:br>
              <a:rPr lang="en-US" sz="1200" dirty="0">
                <a:latin typeface="Arial Nova"/>
                <a:ea typeface="Helvetica Neue" panose="02000503000000020004" pitchFamily="2" charset="0"/>
                <a:cs typeface="Helvetica Neue" panose="02000503000000020004" pitchFamily="2" charset="0"/>
              </a:rPr>
            </a:br>
            <a:r>
              <a:rPr lang="el-GR" sz="1200" b="0" i="0" dirty="0">
                <a:solidFill>
                  <a:srgbClr val="000000"/>
                </a:solidFill>
                <a:effectLst/>
                <a:latin typeface="Arial Nova"/>
                <a:ea typeface="Helvetica Neue" panose="02000503000000020004" pitchFamily="2" charset="0"/>
                <a:cs typeface="Helvetica Neue" panose="02000503000000020004" pitchFamily="2" charset="0"/>
              </a:rPr>
              <a:t>400 έμπειροι επαγγελματίες του χώρου, από όλον τον κόσμο, θα συναντηθούν από τις 8 έως τις 11 Μαΐου 2023 στην Καλαμάτα, για να συνδεθούν, να ενημερωθούν για τις τελευταίες τάσεις, στρατηγικές και τακτικές της τουριστικής αγοράς, αλλά και για να προβάλλουν την ομορφιά και τις μοναδικές εμπειρίες της Πελοποννήσου.</a:t>
            </a:r>
          </a:p>
          <a:p>
            <a:pPr>
              <a:lnSpc>
                <a:spcPts val="2245"/>
              </a:lnSpc>
            </a:pPr>
            <a:endParaRPr lang="en-US" sz="1200" dirty="0">
              <a:solidFill>
                <a:srgbClr val="4B4A4A"/>
              </a:solidFill>
              <a:latin typeface="Arial Nova"/>
              <a:ea typeface="Helvetica Neue" panose="02000503000000020004" pitchFamily="2" charset="0"/>
              <a:cs typeface="Helvetica Neue" panose="02000503000000020004" pitchFamily="2" charset="0"/>
            </a:endParaRPr>
          </a:p>
          <a:p>
            <a:pPr>
              <a:lnSpc>
                <a:spcPts val="2245"/>
              </a:lnSpc>
            </a:pPr>
            <a:r>
              <a:rPr lang="el-GR" sz="1200" b="1" dirty="0">
                <a:solidFill>
                  <a:srgbClr val="4B4A4A"/>
                </a:solidFill>
                <a:latin typeface="Arial Nova"/>
                <a:ea typeface="Helvetica Neue" panose="02000503000000020004" pitchFamily="2" charset="0"/>
                <a:cs typeface="Helvetica Neue" panose="02000503000000020004" pitchFamily="2" charset="0"/>
              </a:rPr>
              <a:t>Το </a:t>
            </a:r>
            <a:r>
              <a:rPr lang="en-US" sz="1200" b="1" dirty="0">
                <a:solidFill>
                  <a:srgbClr val="4B4A4A"/>
                </a:solidFill>
                <a:latin typeface="Arial Nova"/>
                <a:ea typeface="Helvetica Neue" panose="02000503000000020004" pitchFamily="2" charset="0"/>
                <a:cs typeface="Helvetica Neue" panose="02000503000000020004" pitchFamily="2" charset="0"/>
              </a:rPr>
              <a:t>TBEX </a:t>
            </a:r>
            <a:r>
              <a:rPr lang="el-GR" sz="1200" b="1" dirty="0">
                <a:solidFill>
                  <a:srgbClr val="4B4A4A"/>
                </a:solidFill>
                <a:latin typeface="Arial Nova"/>
                <a:ea typeface="Helvetica Neue" panose="02000503000000020004" pitchFamily="2" charset="0"/>
                <a:cs typeface="Helvetica Neue" panose="02000503000000020004" pitchFamily="2" charset="0"/>
              </a:rPr>
              <a:t>ενώνει εκατοντάδες ανθρώπους που διαμορφώνουν το μέλλον της τουριστικής βιομηχανίας. </a:t>
            </a:r>
            <a:endParaRPr lang="en-US" sz="1200">
              <a:solidFill>
                <a:srgbClr val="4B4A4A"/>
              </a:solidFill>
              <a:latin typeface="Arial Nova"/>
              <a:ea typeface="Helvetica Neue" panose="02000503000000020004" pitchFamily="2" charset="0"/>
              <a:cs typeface="Helvetica Neue" panose="02000503000000020004" pitchFamily="2" charset="0"/>
            </a:endParaRPr>
          </a:p>
        </p:txBody>
      </p:sp>
      <p:sp>
        <p:nvSpPr>
          <p:cNvPr id="45" name="AutoShape 45"/>
          <p:cNvSpPr/>
          <p:nvPr/>
        </p:nvSpPr>
        <p:spPr>
          <a:xfrm>
            <a:off x="756000" y="9936000"/>
            <a:ext cx="6048000" cy="0"/>
          </a:xfrm>
          <a:prstGeom prst="line">
            <a:avLst/>
          </a:prstGeom>
          <a:ln w="19050" cap="flat">
            <a:solidFill>
              <a:srgbClr val="A6A6A6"/>
            </a:solidFill>
            <a:prstDash val="solid"/>
            <a:headEnd type="none" w="sm" len="sm"/>
            <a:tailEnd type="none" w="sm" len="sm"/>
          </a:ln>
        </p:spPr>
      </p:sp>
      <p:pic>
        <p:nvPicPr>
          <p:cNvPr id="51" name="Picture 2" descr="TBEX">
            <a:extLst>
              <a:ext uri="{FF2B5EF4-FFF2-40B4-BE49-F238E27FC236}">
                <a16:creationId xmlns:a16="http://schemas.microsoft.com/office/drawing/2014/main" id="{A6D5267E-84BF-2D4D-93AE-83EEFAD96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CF1436F0-2B90-9A4A-789B-70D1FF607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44">
            <a:extLst>
              <a:ext uri="{FF2B5EF4-FFF2-40B4-BE49-F238E27FC236}">
                <a16:creationId xmlns:a16="http://schemas.microsoft.com/office/drawing/2014/main" id="{D722954A-4A7B-0817-EC06-0B8120890080}"/>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sp>
        <p:nvSpPr>
          <p:cNvPr id="4" name="TextBox 6">
            <a:extLst>
              <a:ext uri="{FF2B5EF4-FFF2-40B4-BE49-F238E27FC236}">
                <a16:creationId xmlns:a16="http://schemas.microsoft.com/office/drawing/2014/main" id="{A7E02B80-3E53-364E-1D27-0AFA94E21B78}"/>
              </a:ext>
            </a:extLst>
          </p:cNvPr>
          <p:cNvSpPr txBox="1"/>
          <p:nvPr/>
        </p:nvSpPr>
        <p:spPr>
          <a:xfrm>
            <a:off x="-565151" y="3339132"/>
            <a:ext cx="9003267" cy="726737"/>
          </a:xfrm>
          <a:prstGeom prst="rect">
            <a:avLst/>
          </a:prstGeom>
        </p:spPr>
        <p:txBody>
          <a:bodyPr wrap="square" lIns="0" tIns="0" rIns="0" bIns="0" rtlCol="0" anchor="t">
            <a:spAutoFit/>
          </a:bodyPr>
          <a:lstStyle/>
          <a:p>
            <a:pPr algn="ctr">
              <a:lnSpc>
                <a:spcPts val="2958"/>
              </a:lnSpc>
            </a:pPr>
            <a:r>
              <a:rPr lang="el-GR"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ΔΗΜΙΟΥΡΓΟΙ ΠΕΡΙΕΧΟΜΕΝΟΥ</a:t>
            </a:r>
            <a:r>
              <a:rPr lang="en-US"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 INFLUENCERS, </a:t>
            </a:r>
            <a:r>
              <a:rPr lang="el-GR"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ΠΑΡΑΔΟΣΙΑΚΑ ΜΕΣΑ</a:t>
            </a:r>
            <a:r>
              <a:rPr lang="en-US"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 </a:t>
            </a:r>
            <a:endParaRPr lang="el-GR"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endParaRPr>
          </a:p>
          <a:p>
            <a:pPr algn="ctr">
              <a:lnSpc>
                <a:spcPts val="2958"/>
              </a:lnSpc>
            </a:pPr>
            <a:r>
              <a:rPr lang="el-GR"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ΕΤΑΙΡΙΕΣ ΔΙΑΧΕΙΡΙΣΗΣ ΠΡΟΟΡΟΣΜΩΝ ΚΑΙ ΔΙΕΝΘΗ </a:t>
            </a:r>
            <a:r>
              <a:rPr lang="en-US"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BRANDS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7" name="Group 4">
            <a:extLst>
              <a:ext uri="{FF2B5EF4-FFF2-40B4-BE49-F238E27FC236}">
                <a16:creationId xmlns:a16="http://schemas.microsoft.com/office/drawing/2014/main" id="{FC046BE5-B920-608D-AF6A-C6C03540F38C}"/>
              </a:ext>
            </a:extLst>
          </p:cNvPr>
          <p:cNvGrpSpPr/>
          <p:nvPr/>
        </p:nvGrpSpPr>
        <p:grpSpPr>
          <a:xfrm rot="5400000">
            <a:off x="3054986" y="-1018341"/>
            <a:ext cx="643055" cy="6753030"/>
            <a:chOff x="0" y="0"/>
            <a:chExt cx="1956947" cy="9057753"/>
          </a:xfrm>
        </p:grpSpPr>
        <p:sp>
          <p:nvSpPr>
            <p:cNvPr id="48" name="Freeform 5">
              <a:extLst>
                <a:ext uri="{FF2B5EF4-FFF2-40B4-BE49-F238E27FC236}">
                  <a16:creationId xmlns:a16="http://schemas.microsoft.com/office/drawing/2014/main" id="{7B90AD4E-3BEE-D90F-31AA-780D7B083FAC}"/>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2" name="TextBox 2"/>
          <p:cNvSpPr txBox="1"/>
          <p:nvPr/>
        </p:nvSpPr>
        <p:spPr>
          <a:xfrm>
            <a:off x="654050" y="2221021"/>
            <a:ext cx="6098977" cy="505203"/>
          </a:xfrm>
          <a:prstGeom prst="rect">
            <a:avLst/>
          </a:prstGeom>
        </p:spPr>
        <p:txBody>
          <a:bodyPr wrap="square" lIns="0" tIns="0" rIns="0" bIns="0" rtlCol="0" anchor="t">
            <a:spAutoFit/>
          </a:bodyPr>
          <a:lstStyle/>
          <a:p>
            <a:pPr>
              <a:lnSpc>
                <a:spcPts val="3907"/>
              </a:lnSpc>
            </a:pPr>
            <a:r>
              <a:rPr lang="el-GR" sz="4000" spc="-229" dirty="0">
                <a:solidFill>
                  <a:schemeClr val="bg1"/>
                </a:solidFill>
                <a:latin typeface="Inter Bold"/>
              </a:rPr>
              <a:t>Ποιοι συμμετέχουν στο </a:t>
            </a:r>
            <a:r>
              <a:rPr lang="en-US" sz="4000" spc="-229" dirty="0">
                <a:solidFill>
                  <a:schemeClr val="bg1"/>
                </a:solidFill>
                <a:latin typeface="Inter Bold"/>
              </a:rPr>
              <a:t>TBEX?</a:t>
            </a:r>
          </a:p>
        </p:txBody>
      </p:sp>
      <p:sp>
        <p:nvSpPr>
          <p:cNvPr id="3" name="TextBox 3"/>
          <p:cNvSpPr txBox="1"/>
          <p:nvPr/>
        </p:nvSpPr>
        <p:spPr>
          <a:xfrm>
            <a:off x="756000" y="4737100"/>
            <a:ext cx="6048000" cy="3066673"/>
          </a:xfrm>
          <a:prstGeom prst="rect">
            <a:avLst/>
          </a:prstGeom>
        </p:spPr>
        <p:txBody>
          <a:bodyPr lIns="0" tIns="0" rIns="0" bIns="0" rtlCol="0" anchor="t">
            <a:spAutoFit/>
          </a:bodyPr>
          <a:lstStyle/>
          <a:p>
            <a:pPr>
              <a:lnSpc>
                <a:spcPts val="2245"/>
              </a:lnSpc>
            </a:pPr>
            <a:r>
              <a:rPr lang="el-GR" sz="1200" b="1" dirty="0">
                <a:latin typeface="Arial Nova"/>
                <a:ea typeface="Helvetica Neue" panose="02000503000000020004" pitchFamily="2" charset="0"/>
                <a:cs typeface="Helvetica Neue" panose="02000503000000020004" pitchFamily="2" charset="0"/>
              </a:rPr>
              <a:t>Δημιουργοί περιεχομένου </a:t>
            </a:r>
            <a:r>
              <a:rPr lang="el-GR" sz="1200" dirty="0">
                <a:latin typeface="Arial Nova"/>
                <a:ea typeface="Helvetica Neue" panose="02000503000000020004" pitchFamily="2" charset="0"/>
                <a:cs typeface="Helvetica Neue" panose="02000503000000020004" pitchFamily="2" charset="0"/>
              </a:rPr>
              <a:t>που διψούν για γνώση, δικτύωση και εμπειρίες που θα μοιραστούν με τους ακολούθους τους. Τ</a:t>
            </a:r>
            <a:r>
              <a:rPr lang="en-GB" sz="1200" i="0" dirty="0">
                <a:effectLst/>
                <a:latin typeface="Arial Nova"/>
                <a:ea typeface="Helvetica Neue" panose="02000503000000020004" pitchFamily="2" charset="0"/>
                <a:cs typeface="Helvetica Neue" panose="02000503000000020004" pitchFamily="2" charset="0"/>
              </a:rPr>
              <a:t>ravel bloggers, </a:t>
            </a:r>
            <a:r>
              <a:rPr lang="el-GR" sz="1200" i="0" dirty="0">
                <a:effectLst/>
                <a:latin typeface="Arial Nova"/>
                <a:ea typeface="Helvetica Neue" panose="02000503000000020004" pitchFamily="2" charset="0"/>
                <a:cs typeface="Helvetica Neue" panose="02000503000000020004" pitchFamily="2" charset="0"/>
              </a:rPr>
              <a:t>δημοσιογράφοι ταξιδιωτικού ρεπορτάζ, δημιουργοί περιεχομένου </a:t>
            </a:r>
            <a:r>
              <a:rPr lang="en-GB" sz="1200" i="0" dirty="0">
                <a:effectLst/>
                <a:latin typeface="Arial Nova"/>
                <a:ea typeface="Helvetica Neue" panose="02000503000000020004" pitchFamily="2" charset="0"/>
                <a:cs typeface="Helvetica Neue" panose="02000503000000020004" pitchFamily="2" charset="0"/>
              </a:rPr>
              <a:t>Social Media, </a:t>
            </a:r>
            <a:r>
              <a:rPr lang="el-GR" sz="1200" dirty="0">
                <a:latin typeface="Arial Nova"/>
                <a:ea typeface="Helvetica Neue" panose="02000503000000020004" pitchFamily="2" charset="0"/>
                <a:cs typeface="Helvetica Neue" panose="02000503000000020004" pitchFamily="2" charset="0"/>
              </a:rPr>
              <a:t>οι </a:t>
            </a:r>
            <a:r>
              <a:rPr lang="el-GR" sz="1200" i="0" dirty="0">
                <a:effectLst/>
                <a:latin typeface="Arial Nova"/>
                <a:ea typeface="Helvetica Neue" panose="02000503000000020004" pitchFamily="2" charset="0"/>
                <a:cs typeface="Helvetica Neue" panose="02000503000000020004" pitchFamily="2" charset="0"/>
              </a:rPr>
              <a:t>μεγαλύτερες ταξιδιωτικές εταιρείες και επαγγελματίες του κλάδου συναντιούνται για να μάθουν από τους ειδικούς του χώρου, να δικτυωθούν, να χτίσουν φιλίες και να εξερευνήσουν τον προορισμό.</a:t>
            </a:r>
            <a:r>
              <a:rPr lang="el-GR" sz="1200" dirty="0">
                <a:latin typeface="Arial Nova"/>
                <a:ea typeface="Helvetica Neue" panose="02000503000000020004" pitchFamily="2" charset="0"/>
                <a:cs typeface="Helvetica Neue" panose="02000503000000020004" pitchFamily="2" charset="0"/>
              </a:rPr>
              <a:t>   </a:t>
            </a:r>
            <a:br>
              <a:rPr lang="en-US" sz="1200" dirty="0">
                <a:latin typeface="Arial Nova"/>
                <a:ea typeface="Helvetica Neue" panose="02000503000000020004" pitchFamily="2" charset="0"/>
                <a:cs typeface="Helvetica Neue" panose="02000503000000020004" pitchFamily="2" charset="0"/>
              </a:rPr>
            </a:br>
            <a:endParaRPr lang="en-US" sz="1200">
              <a:latin typeface="Arial Nova"/>
              <a:ea typeface="Helvetica Neue" panose="02000503000000020004" pitchFamily="2" charset="0"/>
              <a:cs typeface="Helvetica Neue" panose="02000503000000020004" pitchFamily="2" charset="0"/>
            </a:endParaRPr>
          </a:p>
          <a:p>
            <a:pPr>
              <a:lnSpc>
                <a:spcPts val="2245"/>
              </a:lnSpc>
            </a:pPr>
            <a:r>
              <a:rPr lang="el-GR" sz="1200" b="1" dirty="0">
                <a:latin typeface="Arial Nova"/>
                <a:ea typeface="Helvetica Neue" panose="02000503000000020004" pitchFamily="2" charset="0"/>
                <a:cs typeface="Helvetica Neue" panose="02000503000000020004" pitchFamily="2" charset="0"/>
              </a:rPr>
              <a:t>Επαγγελματίες του τουριστικού κλάδου </a:t>
            </a:r>
            <a:r>
              <a:rPr lang="el-GR" sz="1200" dirty="0">
                <a:latin typeface="Arial Nova"/>
                <a:ea typeface="Helvetica Neue" panose="02000503000000020004" pitchFamily="2" charset="0"/>
                <a:cs typeface="Helvetica Neue" panose="02000503000000020004" pitchFamily="2" charset="0"/>
              </a:rPr>
              <a:t>συναντούν τους κορυφαίους του είδους, μαθαίνουν και έχουν την ευκαιρία να δικτυωθούν ανακαλύπτοντας τις καλύτερες πρακτικές των D</a:t>
            </a:r>
            <a:r>
              <a:rPr lang="en-US" sz="1200" dirty="0">
                <a:latin typeface="Arial Nova"/>
                <a:ea typeface="Helvetica Neue" panose="02000503000000020004" pitchFamily="2" charset="0"/>
                <a:cs typeface="Helvetica Neue" panose="02000503000000020004" pitchFamily="2" charset="0"/>
              </a:rPr>
              <a:t>MOs (</a:t>
            </a:r>
            <a:r>
              <a:rPr lang="el-GR" sz="1200" dirty="0">
                <a:latin typeface="Arial Nova"/>
                <a:ea typeface="Helvetica Neue" panose="02000503000000020004" pitchFamily="2" charset="0"/>
                <a:cs typeface="Helvetica Neue" panose="02000503000000020004" pitchFamily="2" charset="0"/>
              </a:rPr>
              <a:t>Εταιριών Διαχείρισης Προορισμών) και των γνωστότερων τουριστικών b</a:t>
            </a:r>
            <a:r>
              <a:rPr lang="en-US" sz="1200" dirty="0">
                <a:latin typeface="Arial Nova"/>
                <a:ea typeface="Helvetica Neue" panose="02000503000000020004" pitchFamily="2" charset="0"/>
                <a:cs typeface="Helvetica Neue" panose="02000503000000020004" pitchFamily="2" charset="0"/>
              </a:rPr>
              <a:t>rand </a:t>
            </a:r>
            <a:r>
              <a:rPr lang="el-GR" sz="1200" dirty="0">
                <a:latin typeface="Arial Nova"/>
                <a:ea typeface="Helvetica Neue" panose="02000503000000020004" pitchFamily="2" charset="0"/>
                <a:cs typeface="Helvetica Neue" panose="02000503000000020004" pitchFamily="2" charset="0"/>
              </a:rPr>
              <a:t>με στόχο να βρίσκονται πάντα ένα βήμα μπροστά και να ξεχωρίζουν από τον ανταγωνισμό τους. </a:t>
            </a:r>
          </a:p>
        </p:txBody>
      </p:sp>
      <p:sp>
        <p:nvSpPr>
          <p:cNvPr id="45" name="AutoShape 45"/>
          <p:cNvSpPr/>
          <p:nvPr/>
        </p:nvSpPr>
        <p:spPr>
          <a:xfrm>
            <a:off x="756000" y="9936000"/>
            <a:ext cx="6048000" cy="0"/>
          </a:xfrm>
          <a:prstGeom prst="line">
            <a:avLst/>
          </a:prstGeom>
          <a:ln w="19050" cap="flat">
            <a:solidFill>
              <a:srgbClr val="A6A6A6"/>
            </a:solidFill>
            <a:prstDash val="solid"/>
            <a:headEnd type="none" w="sm" len="sm"/>
            <a:tailEnd type="none" w="sm" len="sm"/>
          </a:ln>
        </p:spPr>
      </p:sp>
      <p:pic>
        <p:nvPicPr>
          <p:cNvPr id="51" name="Picture 2" descr="TBEX">
            <a:extLst>
              <a:ext uri="{FF2B5EF4-FFF2-40B4-BE49-F238E27FC236}">
                <a16:creationId xmlns:a16="http://schemas.microsoft.com/office/drawing/2014/main" id="{A6D5267E-84BF-2D4D-93AE-83EEFAD96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CF1436F0-2B90-9A4A-789B-70D1FF607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a:extLst>
              <a:ext uri="{FF2B5EF4-FFF2-40B4-BE49-F238E27FC236}">
                <a16:creationId xmlns:a16="http://schemas.microsoft.com/office/drawing/2014/main" id="{A7E02B80-3E53-364E-1D27-0AFA94E21B78}"/>
              </a:ext>
            </a:extLst>
          </p:cNvPr>
          <p:cNvSpPr txBox="1"/>
          <p:nvPr/>
        </p:nvSpPr>
        <p:spPr>
          <a:xfrm>
            <a:off x="-881618" y="3419411"/>
            <a:ext cx="9384267" cy="342851"/>
          </a:xfrm>
          <a:prstGeom prst="rect">
            <a:avLst/>
          </a:prstGeom>
        </p:spPr>
        <p:txBody>
          <a:bodyPr wrap="square" lIns="0" tIns="0" rIns="0" bIns="0" rtlCol="0" anchor="t">
            <a:spAutoFit/>
          </a:bodyPr>
          <a:lstStyle/>
          <a:p>
            <a:pPr algn="ctr">
              <a:lnSpc>
                <a:spcPts val="2958"/>
              </a:lnSpc>
            </a:pPr>
            <a:r>
              <a:rPr lang="el-GR"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ΔΗΜΙΟΥΡΓΟΙ ΠΕΡΙΕΧΟΜΕΝΟΥ &amp; ΕΠΑΓΓΕΛΜΑΤΙΕΣ ΤΟΥ ΤΟΥΡΙΣΜΟΥ</a:t>
            </a:r>
            <a:endParaRPr lang="en-US"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4">
            <a:extLst>
              <a:ext uri="{FF2B5EF4-FFF2-40B4-BE49-F238E27FC236}">
                <a16:creationId xmlns:a16="http://schemas.microsoft.com/office/drawing/2014/main" id="{57558D04-373D-B7FE-468A-B4DB893ABAC6}"/>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spTree>
    <p:extLst>
      <p:ext uri="{BB962C8B-B14F-4D97-AF65-F5344CB8AC3E}">
        <p14:creationId xmlns:p14="http://schemas.microsoft.com/office/powerpoint/2010/main" val="1744572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7" name="Group 4">
            <a:extLst>
              <a:ext uri="{FF2B5EF4-FFF2-40B4-BE49-F238E27FC236}">
                <a16:creationId xmlns:a16="http://schemas.microsoft.com/office/drawing/2014/main" id="{FC046BE5-B920-608D-AF6A-C6C03540F38C}"/>
              </a:ext>
            </a:extLst>
          </p:cNvPr>
          <p:cNvGrpSpPr/>
          <p:nvPr/>
        </p:nvGrpSpPr>
        <p:grpSpPr>
          <a:xfrm rot="5400000">
            <a:off x="3054983" y="-1018339"/>
            <a:ext cx="643055" cy="6753025"/>
            <a:chOff x="0" y="0"/>
            <a:chExt cx="1956947" cy="9057753"/>
          </a:xfrm>
        </p:grpSpPr>
        <p:sp>
          <p:nvSpPr>
            <p:cNvPr id="48" name="Freeform 5">
              <a:extLst>
                <a:ext uri="{FF2B5EF4-FFF2-40B4-BE49-F238E27FC236}">
                  <a16:creationId xmlns:a16="http://schemas.microsoft.com/office/drawing/2014/main" id="{7B90AD4E-3BEE-D90F-31AA-780D7B083FAC}"/>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2" name="TextBox 2"/>
          <p:cNvSpPr txBox="1"/>
          <p:nvPr/>
        </p:nvSpPr>
        <p:spPr>
          <a:xfrm>
            <a:off x="628824" y="2222500"/>
            <a:ext cx="5968826" cy="524567"/>
          </a:xfrm>
          <a:prstGeom prst="rect">
            <a:avLst/>
          </a:prstGeom>
        </p:spPr>
        <p:txBody>
          <a:bodyPr wrap="square" lIns="0" tIns="0" rIns="0" bIns="0" rtlCol="0" anchor="t">
            <a:spAutoFit/>
          </a:bodyPr>
          <a:lstStyle/>
          <a:p>
            <a:pPr>
              <a:lnSpc>
                <a:spcPts val="3907"/>
              </a:lnSpc>
            </a:pPr>
            <a:r>
              <a:rPr lang="el-GR" sz="4000" spc="-229" dirty="0">
                <a:solidFill>
                  <a:schemeClr val="bg1"/>
                </a:solidFill>
                <a:latin typeface="Inter Bold"/>
              </a:rPr>
              <a:t>Γιατί</a:t>
            </a:r>
            <a:r>
              <a:rPr lang="en-US" sz="4000" spc="-229" dirty="0">
                <a:solidFill>
                  <a:schemeClr val="bg1"/>
                </a:solidFill>
                <a:latin typeface="Inter Bold"/>
              </a:rPr>
              <a:t> TBEX?</a:t>
            </a:r>
          </a:p>
        </p:txBody>
      </p:sp>
      <p:sp>
        <p:nvSpPr>
          <p:cNvPr id="3" name="TextBox 3"/>
          <p:cNvSpPr txBox="1"/>
          <p:nvPr/>
        </p:nvSpPr>
        <p:spPr>
          <a:xfrm>
            <a:off x="705024" y="5346700"/>
            <a:ext cx="6048000" cy="1938159"/>
          </a:xfrm>
          <a:prstGeom prst="rect">
            <a:avLst/>
          </a:prstGeom>
        </p:spPr>
        <p:txBody>
          <a:bodyPr lIns="0" tIns="0" rIns="0" bIns="0" rtlCol="0" anchor="t">
            <a:spAutoFit/>
          </a:bodyPr>
          <a:lstStyle/>
          <a:p>
            <a:pPr>
              <a:lnSpc>
                <a:spcPts val="2245"/>
              </a:lnSpc>
            </a:pPr>
            <a:r>
              <a:rPr lang="el-GR" sz="1200" dirty="0">
                <a:solidFill>
                  <a:srgbClr val="4B4A4A"/>
                </a:solidFill>
                <a:latin typeface="Arial Nova"/>
                <a:ea typeface="Helvetica Neue" panose="02000503000000020004" pitchFamily="2" charset="0"/>
                <a:cs typeface="Helvetica Neue" panose="02000503000000020004" pitchFamily="2" charset="0"/>
              </a:rPr>
              <a:t>Η κοινότητα του </a:t>
            </a:r>
            <a:r>
              <a:rPr lang="en-US" sz="1200" dirty="0">
                <a:solidFill>
                  <a:srgbClr val="4B4A4A"/>
                </a:solidFill>
                <a:latin typeface="Arial Nova"/>
                <a:ea typeface="Helvetica Neue" panose="02000503000000020004" pitchFamily="2" charset="0"/>
                <a:cs typeface="Helvetica Neue" panose="02000503000000020004" pitchFamily="2" charset="0"/>
              </a:rPr>
              <a:t>TBEX </a:t>
            </a:r>
            <a:r>
              <a:rPr lang="el-GR" sz="1200" dirty="0">
                <a:solidFill>
                  <a:srgbClr val="4B4A4A"/>
                </a:solidFill>
                <a:latin typeface="Arial Nova"/>
                <a:ea typeface="Helvetica Neue" panose="02000503000000020004" pitchFamily="2" charset="0"/>
                <a:cs typeface="Helvetica Neue" panose="02000503000000020004" pitchFamily="2" charset="0"/>
              </a:rPr>
              <a:t>εκπροσωπεί δεκάδες χιλιάδες i</a:t>
            </a:r>
            <a:r>
              <a:rPr lang="en-US" sz="1200" dirty="0" err="1">
                <a:solidFill>
                  <a:srgbClr val="4B4A4A"/>
                </a:solidFill>
                <a:latin typeface="Arial Nova"/>
                <a:ea typeface="Helvetica Neue" panose="02000503000000020004" pitchFamily="2" charset="0"/>
                <a:cs typeface="Helvetica Neue" panose="02000503000000020004" pitchFamily="2" charset="0"/>
              </a:rPr>
              <a:t>nfluencers</a:t>
            </a:r>
            <a:r>
              <a:rPr lang="en-US" sz="1200" dirty="0">
                <a:solidFill>
                  <a:srgbClr val="4B4A4A"/>
                </a:solidFill>
                <a:latin typeface="Arial Nova"/>
                <a:ea typeface="Helvetica Neue" panose="02000503000000020004" pitchFamily="2" charset="0"/>
                <a:cs typeface="Helvetica Neue" panose="02000503000000020004" pitchFamily="2" charset="0"/>
              </a:rPr>
              <a:t> κ</a:t>
            </a:r>
            <a:r>
              <a:rPr lang="el-GR" sz="1200" dirty="0">
                <a:solidFill>
                  <a:srgbClr val="4B4A4A"/>
                </a:solidFill>
                <a:latin typeface="Arial Nova"/>
                <a:ea typeface="Helvetica Neue" panose="02000503000000020004" pitchFamily="2" charset="0"/>
                <a:cs typeface="Helvetica Neue" panose="02000503000000020004" pitchFamily="2" charset="0"/>
              </a:rPr>
              <a:t>αι εκατοντάδες εκατομμύρια ταξιδιωτών σε ολόκληρο τον κόσμο.  </a:t>
            </a:r>
            <a:br>
              <a:rPr lang="en-US" sz="1200" dirty="0">
                <a:latin typeface="Arial Nova"/>
                <a:ea typeface="Helvetica Neue" panose="02000503000000020004" pitchFamily="2" charset="0"/>
                <a:cs typeface="Helvetica Neue" panose="02000503000000020004" pitchFamily="2" charset="0"/>
              </a:rPr>
            </a:br>
            <a:endParaRPr lang="en-US" sz="1200">
              <a:solidFill>
                <a:srgbClr val="4B4A4A"/>
              </a:solidFill>
              <a:latin typeface="Arial Nova"/>
              <a:ea typeface="Helvetica Neue" panose="02000503000000020004" pitchFamily="2" charset="0"/>
              <a:cs typeface="Helvetica Neue" panose="02000503000000020004" pitchFamily="2" charset="0"/>
            </a:endParaRPr>
          </a:p>
          <a:p>
            <a:pPr>
              <a:lnSpc>
                <a:spcPts val="2245"/>
              </a:lnSpc>
            </a:pPr>
            <a:r>
              <a:rPr lang="el-GR" sz="1200" dirty="0">
                <a:solidFill>
                  <a:srgbClr val="4B4A4A"/>
                </a:solidFill>
                <a:latin typeface="Arial Nova"/>
                <a:ea typeface="Helvetica Neue" panose="02000503000000020004" pitchFamily="2" charset="0"/>
                <a:cs typeface="Helvetica Neue" panose="02000503000000020004" pitchFamily="2" charset="0"/>
              </a:rPr>
              <a:t>Καμία άλλη συνάντηση δεν δίνει την </a:t>
            </a:r>
            <a:r>
              <a:rPr lang="el-GR" sz="1200" b="1" dirty="0">
                <a:solidFill>
                  <a:srgbClr val="4B4A4A"/>
                </a:solidFill>
                <a:latin typeface="Arial Nova"/>
                <a:ea typeface="Helvetica Neue" panose="02000503000000020004" pitchFamily="2" charset="0"/>
                <a:cs typeface="Helvetica Neue" panose="02000503000000020004" pitchFamily="2" charset="0"/>
              </a:rPr>
              <a:t>ευκαιρία προβολής </a:t>
            </a:r>
            <a:r>
              <a:rPr lang="el-GR" sz="1200" dirty="0">
                <a:solidFill>
                  <a:srgbClr val="4B4A4A"/>
                </a:solidFill>
                <a:latin typeface="Arial Nova"/>
                <a:ea typeface="Helvetica Neue" panose="02000503000000020004" pitchFamily="2" charset="0"/>
                <a:cs typeface="Helvetica Neue" panose="02000503000000020004" pitchFamily="2" charset="0"/>
              </a:rPr>
              <a:t>ενός προορισμού, ενός b</a:t>
            </a:r>
            <a:r>
              <a:rPr lang="en-US" sz="1200" dirty="0">
                <a:solidFill>
                  <a:srgbClr val="4B4A4A"/>
                </a:solidFill>
                <a:latin typeface="Arial Nova"/>
                <a:ea typeface="Helvetica Neue" panose="02000503000000020004" pitchFamily="2" charset="0"/>
                <a:cs typeface="Helvetica Neue" panose="02000503000000020004" pitchFamily="2" charset="0"/>
              </a:rPr>
              <a:t>rand</a:t>
            </a:r>
            <a:r>
              <a:rPr lang="el-GR" sz="1200" dirty="0">
                <a:solidFill>
                  <a:srgbClr val="4B4A4A"/>
                </a:solidFill>
                <a:latin typeface="Arial Nova"/>
                <a:ea typeface="Helvetica Neue" panose="02000503000000020004" pitchFamily="2" charset="0"/>
                <a:cs typeface="Helvetica Neue" panose="02000503000000020004" pitchFamily="2" charset="0"/>
              </a:rPr>
              <a:t>, των προσφερόμενων προϊόντων και υπηρεσιών και καμία άλλη συνάντηση δεν προσφέρει την </a:t>
            </a:r>
            <a:r>
              <a:rPr lang="el-GR" sz="1200" b="1" dirty="0">
                <a:solidFill>
                  <a:srgbClr val="4B4A4A"/>
                </a:solidFill>
                <a:latin typeface="Arial Nova"/>
                <a:ea typeface="Helvetica Neue" panose="02000503000000020004" pitchFamily="2" charset="0"/>
                <a:cs typeface="Helvetica Neue" panose="02000503000000020004" pitchFamily="2" charset="0"/>
              </a:rPr>
              <a:t>δυνατότητα δημιουργίας μακροχρόνιων σχέσεων </a:t>
            </a:r>
            <a:r>
              <a:rPr lang="el-GR" sz="1200" dirty="0">
                <a:solidFill>
                  <a:srgbClr val="4B4A4A"/>
                </a:solidFill>
                <a:latin typeface="Arial Nova"/>
                <a:ea typeface="Helvetica Neue" panose="02000503000000020004" pitchFamily="2" charset="0"/>
                <a:cs typeface="Helvetica Neue" panose="02000503000000020004" pitchFamily="2" charset="0"/>
              </a:rPr>
              <a:t>με δημιουργούς περιεχομένου, i</a:t>
            </a:r>
            <a:r>
              <a:rPr lang="en-US" sz="1200" dirty="0" err="1">
                <a:solidFill>
                  <a:srgbClr val="4B4A4A"/>
                </a:solidFill>
                <a:latin typeface="Arial Nova"/>
                <a:ea typeface="Helvetica Neue" panose="02000503000000020004" pitchFamily="2" charset="0"/>
                <a:cs typeface="Helvetica Neue" panose="02000503000000020004" pitchFamily="2" charset="0"/>
              </a:rPr>
              <a:t>nfluencers</a:t>
            </a:r>
            <a:r>
              <a:rPr lang="el-GR" sz="1200" dirty="0">
                <a:solidFill>
                  <a:srgbClr val="4B4A4A"/>
                </a:solidFill>
                <a:latin typeface="Arial Nova"/>
                <a:ea typeface="Helvetica Neue" panose="02000503000000020004" pitchFamily="2" charset="0"/>
                <a:cs typeface="Helvetica Neue" panose="02000503000000020004" pitchFamily="2" charset="0"/>
              </a:rPr>
              <a:t> </a:t>
            </a:r>
            <a:r>
              <a:rPr lang="en-US" sz="1200" dirty="0">
                <a:solidFill>
                  <a:srgbClr val="4B4A4A"/>
                </a:solidFill>
                <a:latin typeface="Arial Nova"/>
                <a:ea typeface="Helvetica Neue" panose="02000503000000020004" pitchFamily="2" charset="0"/>
                <a:cs typeface="Helvetica Neue" panose="02000503000000020004" pitchFamily="2" charset="0"/>
              </a:rPr>
              <a:t>κ</a:t>
            </a:r>
            <a:r>
              <a:rPr lang="el-GR" sz="1200" dirty="0">
                <a:solidFill>
                  <a:srgbClr val="4B4A4A"/>
                </a:solidFill>
                <a:latin typeface="Arial Nova"/>
                <a:ea typeface="Helvetica Neue" panose="02000503000000020004" pitchFamily="2" charset="0"/>
                <a:cs typeface="Helvetica Neue" panose="02000503000000020004" pitchFamily="2" charset="0"/>
              </a:rPr>
              <a:t>αι κατ’ επέκταση με τα κοινά τους. </a:t>
            </a:r>
          </a:p>
        </p:txBody>
      </p:sp>
      <p:sp>
        <p:nvSpPr>
          <p:cNvPr id="45" name="AutoShape 45"/>
          <p:cNvSpPr/>
          <p:nvPr/>
        </p:nvSpPr>
        <p:spPr>
          <a:xfrm>
            <a:off x="756000" y="9936000"/>
            <a:ext cx="6048000" cy="0"/>
          </a:xfrm>
          <a:prstGeom prst="line">
            <a:avLst/>
          </a:prstGeom>
          <a:ln w="19050" cap="flat">
            <a:solidFill>
              <a:srgbClr val="A6A6A6"/>
            </a:solidFill>
            <a:prstDash val="solid"/>
            <a:headEnd type="none" w="sm" len="sm"/>
            <a:tailEnd type="none" w="sm" len="sm"/>
          </a:ln>
        </p:spPr>
      </p:sp>
      <p:pic>
        <p:nvPicPr>
          <p:cNvPr id="51" name="Picture 2" descr="TBEX">
            <a:extLst>
              <a:ext uri="{FF2B5EF4-FFF2-40B4-BE49-F238E27FC236}">
                <a16:creationId xmlns:a16="http://schemas.microsoft.com/office/drawing/2014/main" id="{A6D5267E-84BF-2D4D-93AE-83EEFAD96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CF1436F0-2B90-9A4A-789B-70D1FF607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a:extLst>
              <a:ext uri="{FF2B5EF4-FFF2-40B4-BE49-F238E27FC236}">
                <a16:creationId xmlns:a16="http://schemas.microsoft.com/office/drawing/2014/main" id="{A7E02B80-3E53-364E-1D27-0AFA94E21B78}"/>
              </a:ext>
            </a:extLst>
          </p:cNvPr>
          <p:cNvSpPr txBox="1"/>
          <p:nvPr/>
        </p:nvSpPr>
        <p:spPr>
          <a:xfrm>
            <a:off x="-881617" y="3748751"/>
            <a:ext cx="9319734" cy="718274"/>
          </a:xfrm>
          <a:prstGeom prst="rect">
            <a:avLst/>
          </a:prstGeom>
        </p:spPr>
        <p:txBody>
          <a:bodyPr wrap="square" lIns="0" tIns="0" rIns="0" bIns="0" rtlCol="0" anchor="t">
            <a:spAutoFit/>
          </a:bodyPr>
          <a:lstStyle/>
          <a:p>
            <a:pPr algn="ctr">
              <a:lnSpc>
                <a:spcPts val="2958"/>
              </a:lnSpc>
            </a:pPr>
            <a:r>
              <a:rPr lang="el-GR"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ΤΟΥΡΙΣΤΙΚΟ ΕΙΣΟΔΗΜΑ</a:t>
            </a:r>
            <a:r>
              <a:rPr lang="en-US"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 </a:t>
            </a:r>
            <a:r>
              <a:rPr lang="el-GR"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ΑΝΑΔΕΙΞΗ ΤΟΥ ΠΡΟΦΙΛ</a:t>
            </a:r>
            <a:r>
              <a:rPr lang="en-US"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 </a:t>
            </a:r>
            <a:endParaRPr lang="el-GR"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endParaRPr>
          </a:p>
          <a:p>
            <a:pPr algn="ctr">
              <a:lnSpc>
                <a:spcPts val="2958"/>
              </a:lnSpc>
            </a:pPr>
            <a:r>
              <a:rPr lang="el-GR"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ΚΛΗΡΟΝΟΜΙΑ ΓΙΑ ΤΟΝ ΤΟΠΟ</a:t>
            </a:r>
            <a:endParaRPr lang="en-US"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4">
            <a:extLst>
              <a:ext uri="{FF2B5EF4-FFF2-40B4-BE49-F238E27FC236}">
                <a16:creationId xmlns:a16="http://schemas.microsoft.com/office/drawing/2014/main" id="{57558D04-373D-B7FE-468A-B4DB893ABAC6}"/>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spTree>
    <p:extLst>
      <p:ext uri="{BB962C8B-B14F-4D97-AF65-F5344CB8AC3E}">
        <p14:creationId xmlns:p14="http://schemas.microsoft.com/office/powerpoint/2010/main" val="92809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18" name="AutoShape 18"/>
          <p:cNvSpPr/>
          <p:nvPr/>
        </p:nvSpPr>
        <p:spPr>
          <a:xfrm>
            <a:off x="756000" y="9936000"/>
            <a:ext cx="6048000" cy="0"/>
          </a:xfrm>
          <a:prstGeom prst="line">
            <a:avLst/>
          </a:prstGeom>
          <a:ln w="19050" cap="flat">
            <a:solidFill>
              <a:srgbClr val="A6A6A6"/>
            </a:solidFill>
            <a:prstDash val="solid"/>
            <a:headEnd type="none" w="sm" len="sm"/>
            <a:tailEnd type="none" w="sm" len="sm"/>
          </a:ln>
        </p:spPr>
      </p:sp>
      <p:grpSp>
        <p:nvGrpSpPr>
          <p:cNvPr id="102" name="Group 4">
            <a:extLst>
              <a:ext uri="{FF2B5EF4-FFF2-40B4-BE49-F238E27FC236}">
                <a16:creationId xmlns:a16="http://schemas.microsoft.com/office/drawing/2014/main" id="{56B511AF-3117-074A-5EE9-A5BC7BEB623F}"/>
              </a:ext>
            </a:extLst>
          </p:cNvPr>
          <p:cNvGrpSpPr/>
          <p:nvPr/>
        </p:nvGrpSpPr>
        <p:grpSpPr>
          <a:xfrm rot="5400000">
            <a:off x="2733061" y="-2356809"/>
            <a:ext cx="1207725" cy="6673857"/>
            <a:chOff x="0" y="0"/>
            <a:chExt cx="1956947" cy="9057753"/>
          </a:xfrm>
        </p:grpSpPr>
        <p:sp>
          <p:nvSpPr>
            <p:cNvPr id="103" name="Freeform 5">
              <a:extLst>
                <a:ext uri="{FF2B5EF4-FFF2-40B4-BE49-F238E27FC236}">
                  <a16:creationId xmlns:a16="http://schemas.microsoft.com/office/drawing/2014/main" id="{4FB997F6-05E5-C53D-9AA2-062C8001B7C0}"/>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104" name="TextBox 2">
            <a:extLst>
              <a:ext uri="{FF2B5EF4-FFF2-40B4-BE49-F238E27FC236}">
                <a16:creationId xmlns:a16="http://schemas.microsoft.com/office/drawing/2014/main" id="{5AFA47B6-F85C-5F4B-9B3F-AB51587D4F10}"/>
              </a:ext>
            </a:extLst>
          </p:cNvPr>
          <p:cNvSpPr txBox="1"/>
          <p:nvPr/>
        </p:nvSpPr>
        <p:spPr>
          <a:xfrm>
            <a:off x="654050" y="550622"/>
            <a:ext cx="5410199" cy="1024704"/>
          </a:xfrm>
          <a:prstGeom prst="rect">
            <a:avLst/>
          </a:prstGeom>
        </p:spPr>
        <p:txBody>
          <a:bodyPr wrap="square" lIns="0" tIns="0" rIns="0" bIns="0" rtlCol="0" anchor="t">
            <a:spAutoFit/>
          </a:bodyPr>
          <a:lstStyle/>
          <a:p>
            <a:pPr>
              <a:lnSpc>
                <a:spcPts val="3907"/>
              </a:lnSpc>
            </a:pPr>
            <a:r>
              <a:rPr lang="en-US" sz="4000" spc="-229" dirty="0">
                <a:solidFill>
                  <a:schemeClr val="bg1"/>
                </a:solidFill>
                <a:latin typeface="Inter Bold"/>
              </a:rPr>
              <a:t> …</a:t>
            </a:r>
            <a:r>
              <a:rPr lang="el-GR" sz="4000" spc="-229" dirty="0">
                <a:solidFill>
                  <a:schemeClr val="bg1"/>
                </a:solidFill>
                <a:latin typeface="Inter Bold"/>
              </a:rPr>
              <a:t>με απήχηση σε ένα </a:t>
            </a:r>
          </a:p>
          <a:p>
            <a:pPr>
              <a:lnSpc>
                <a:spcPts val="3907"/>
              </a:lnSpc>
            </a:pPr>
            <a:r>
              <a:rPr lang="el-GR" sz="4000" spc="-229" dirty="0">
                <a:solidFill>
                  <a:schemeClr val="bg1"/>
                </a:solidFill>
                <a:latin typeface="Inter Bold"/>
              </a:rPr>
              <a:t>παγκόσμιο κοινό</a:t>
            </a:r>
            <a:endParaRPr lang="en-US" sz="4000" spc="-229" dirty="0">
              <a:solidFill>
                <a:schemeClr val="bg1"/>
              </a:solidFill>
              <a:latin typeface="Inter Bold"/>
            </a:endParaRPr>
          </a:p>
        </p:txBody>
      </p:sp>
      <p:pic>
        <p:nvPicPr>
          <p:cNvPr id="105" name="Picture 2" descr="TBEX">
            <a:extLst>
              <a:ext uri="{FF2B5EF4-FFF2-40B4-BE49-F238E27FC236}">
                <a16:creationId xmlns:a16="http://schemas.microsoft.com/office/drawing/2014/main" id="{CBAAF478-4C3A-55E0-765A-6BB8C45E73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a:extLst>
              <a:ext uri="{FF2B5EF4-FFF2-40B4-BE49-F238E27FC236}">
                <a16:creationId xmlns:a16="http://schemas.microsoft.com/office/drawing/2014/main" id="{79B12432-ED90-7163-7221-0179E5DBD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44">
            <a:extLst>
              <a:ext uri="{FF2B5EF4-FFF2-40B4-BE49-F238E27FC236}">
                <a16:creationId xmlns:a16="http://schemas.microsoft.com/office/drawing/2014/main" id="{5975AA20-6CFC-48F8-798E-509D13F2526E}"/>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pic>
        <p:nvPicPr>
          <p:cNvPr id="123" name="Picture 2" descr="Worldwide - FreeThinking">
            <a:extLst>
              <a:ext uri="{FF2B5EF4-FFF2-40B4-BE49-F238E27FC236}">
                <a16:creationId xmlns:a16="http://schemas.microsoft.com/office/drawing/2014/main" id="{51E93001-3BF4-1A0E-9F37-4B492DCFC2E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31754" y="2272451"/>
            <a:ext cx="8229604" cy="5957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FFB245A-B92B-F9C9-6980-415284882A2C}"/>
              </a:ext>
            </a:extLst>
          </p:cNvPr>
          <p:cNvSpPr txBox="1"/>
          <p:nvPr/>
        </p:nvSpPr>
        <p:spPr>
          <a:xfrm>
            <a:off x="3397250" y="2407177"/>
            <a:ext cx="4159250" cy="5602046"/>
          </a:xfrm>
          <a:prstGeom prst="rect">
            <a:avLst/>
          </a:prstGeom>
          <a:noFill/>
        </p:spPr>
        <p:txBody>
          <a:bodyPr wrap="square">
            <a:spAutoFit/>
          </a:bodyPr>
          <a:lstStyle/>
          <a:p>
            <a:pPr algn="l" rtl="0" fontAlgn="base">
              <a:lnSpc>
                <a:spcPct val="150000"/>
              </a:lnSpc>
            </a:pPr>
            <a:r>
              <a:rPr lang="en-US" sz="1200" b="0" i="0" u="none" strike="noStrike" dirty="0">
                <a:solidFill>
                  <a:srgbClr val="FFFFFF"/>
                </a:solidFill>
                <a:effectLst/>
                <a:latin typeface="Inter" pitchFamily="2" charset="77"/>
              </a:rPr>
              <a:t>Argentina            Germany          Poland</a:t>
            </a:r>
            <a:r>
              <a:rPr lang="en-US" sz="1200" b="0" i="0" dirty="0">
                <a:solidFill>
                  <a:srgbClr val="000000"/>
                </a:solidFill>
                <a:effectLst/>
                <a:latin typeface="Inter" pitchFamily="2" charset="77"/>
              </a:rPr>
              <a:t>​</a:t>
            </a:r>
            <a:endParaRPr lang="en-US" sz="1200" b="0" i="0" dirty="0">
              <a:solidFill>
                <a:srgbClr val="000000"/>
              </a:solidFill>
              <a:effectLst/>
              <a:latin typeface="Segoe UI" panose="020F0502020204030204" pitchFamily="34" charset="0"/>
            </a:endParaRPr>
          </a:p>
          <a:p>
            <a:pPr algn="l" rtl="0" fontAlgn="base">
              <a:lnSpc>
                <a:spcPct val="150000"/>
              </a:lnSpc>
            </a:pPr>
            <a:r>
              <a:rPr lang="en-US" sz="1200" b="0" i="0" u="none" strike="noStrike" dirty="0">
                <a:solidFill>
                  <a:srgbClr val="FFFFFF"/>
                </a:solidFill>
                <a:effectLst/>
                <a:latin typeface="Inter" pitchFamily="2" charset="77"/>
              </a:rPr>
              <a:t>Australia              Greece              Portugal</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Austria                  Hungary           Philippines</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Bahamas              India                  Republic of Korea</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Belgium                Indonesia         Romania</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Belize                     Ireland              Russia</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Brazil                      Israel                 Singapore</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Bulgaria                 Italy                   Slovakia</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Cambodia            Japan                  Spain     </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Canada                 Jordan                South Africa </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Chile                       Kenya                 Sweden</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China                     Luxembourg     Switzerland</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Croatia                  Mexico               Taiwan</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Cyprus                   Malaysia           Thailand      </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Czech Republic   Montenegro     Trinidad &amp; Tobago </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Denmark               Morocco            Turkey</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England                 New Zealand    Vietnam</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Egypt                      Nigeria               United Arab Emirates</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Finland                  Netherlands       United Kingdom</a:t>
            </a:r>
            <a:r>
              <a:rPr lang="en-US" sz="1200" b="0" i="0" dirty="0">
                <a:solidFill>
                  <a:srgbClr val="000000"/>
                </a:solidFill>
                <a:effectLst/>
                <a:latin typeface="Inter" pitchFamily="2" charset="77"/>
              </a:rPr>
              <a:t>​</a:t>
            </a:r>
            <a:endParaRPr lang="en-US" sz="1200" b="0" i="0" dirty="0">
              <a:solidFill>
                <a:srgbClr val="000000"/>
              </a:solidFill>
              <a:effectLst/>
              <a:latin typeface="Segoe UI" panose="020B0502040204020203" pitchFamily="34" charset="0"/>
            </a:endParaRPr>
          </a:p>
          <a:p>
            <a:pPr algn="l" rtl="0" fontAlgn="base">
              <a:lnSpc>
                <a:spcPct val="150000"/>
              </a:lnSpc>
            </a:pPr>
            <a:r>
              <a:rPr lang="en-US" sz="1200" b="0" i="0" u="none" strike="noStrike" dirty="0">
                <a:solidFill>
                  <a:srgbClr val="FFFFFF"/>
                </a:solidFill>
                <a:effectLst/>
                <a:latin typeface="Inter" pitchFamily="2" charset="77"/>
              </a:rPr>
              <a:t>France                   Panama              United States</a:t>
            </a:r>
            <a:endParaRPr lang="en-US" sz="1200" b="0" i="0" dirty="0">
              <a:solidFill>
                <a:srgbClr val="000000"/>
              </a:solidFill>
              <a:effectLst/>
              <a:latin typeface="Segoe UI" panose="020B0502040204020203"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18" name="AutoShape 18"/>
          <p:cNvSpPr/>
          <p:nvPr/>
        </p:nvSpPr>
        <p:spPr>
          <a:xfrm>
            <a:off x="756000" y="9936000"/>
            <a:ext cx="6048000" cy="0"/>
          </a:xfrm>
          <a:prstGeom prst="line">
            <a:avLst/>
          </a:prstGeom>
          <a:ln w="19050" cap="flat">
            <a:solidFill>
              <a:srgbClr val="A6A6A6"/>
            </a:solidFill>
            <a:prstDash val="solid"/>
            <a:headEnd type="none" w="sm" len="sm"/>
            <a:tailEnd type="none" w="sm" len="sm"/>
          </a:ln>
        </p:spPr>
      </p:sp>
      <p:grpSp>
        <p:nvGrpSpPr>
          <p:cNvPr id="115" name="Group 114">
            <a:extLst>
              <a:ext uri="{FF2B5EF4-FFF2-40B4-BE49-F238E27FC236}">
                <a16:creationId xmlns:a16="http://schemas.microsoft.com/office/drawing/2014/main" id="{478BF100-F4C5-6526-75F3-AFDDA6170E27}"/>
              </a:ext>
            </a:extLst>
          </p:cNvPr>
          <p:cNvGrpSpPr/>
          <p:nvPr/>
        </p:nvGrpSpPr>
        <p:grpSpPr>
          <a:xfrm>
            <a:off x="185726" y="4089463"/>
            <a:ext cx="6798479" cy="2585864"/>
            <a:chOff x="-201576" y="3193553"/>
            <a:chExt cx="7629225" cy="2901847"/>
          </a:xfrm>
        </p:grpSpPr>
        <p:sp>
          <p:nvSpPr>
            <p:cNvPr id="3" name="TextBox 3"/>
            <p:cNvSpPr txBox="1"/>
            <p:nvPr/>
          </p:nvSpPr>
          <p:spPr>
            <a:xfrm>
              <a:off x="804256" y="3525228"/>
              <a:ext cx="4880099" cy="307897"/>
            </a:xfrm>
            <a:prstGeom prst="rect">
              <a:avLst/>
            </a:prstGeom>
          </p:spPr>
          <p:txBody>
            <a:bodyPr wrap="square" lIns="0" tIns="0" rIns="0" bIns="0" rtlCol="0" anchor="t">
              <a:spAutoFit/>
            </a:bodyPr>
            <a:lstStyle/>
            <a:p>
              <a:pPr>
                <a:lnSpc>
                  <a:spcPts val="2082"/>
                </a:lnSpc>
              </a:pPr>
              <a:r>
                <a:rPr lang="el-GR" sz="200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rPr>
                <a:t>Από 20 έως 39 ετών</a:t>
              </a:r>
              <a:endParaRPr lang="en-US" sz="200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5"/>
            <p:cNvSpPr txBox="1"/>
            <p:nvPr/>
          </p:nvSpPr>
          <p:spPr>
            <a:xfrm>
              <a:off x="-201576" y="3193553"/>
              <a:ext cx="1308387" cy="715453"/>
            </a:xfrm>
            <a:prstGeom prst="rect">
              <a:avLst/>
            </a:prstGeom>
          </p:spPr>
          <p:txBody>
            <a:bodyPr lIns="0" tIns="0" rIns="0" bIns="0" rtlCol="0" anchor="t">
              <a:spAutoFit/>
            </a:bodyPr>
            <a:lstStyle/>
            <a:p>
              <a:pPr>
                <a:lnSpc>
                  <a:spcPts val="5456"/>
                </a:lnSpc>
              </a:pPr>
              <a:r>
                <a:rPr lang="en-US" sz="3200" spc="-194" dirty="0">
                  <a:solidFill>
                    <a:srgbClr val="4B4A4A"/>
                  </a:solidFill>
                  <a:latin typeface="Helvetica Neue" panose="02000503000000020004" pitchFamily="2" charset="0"/>
                  <a:ea typeface="Helvetica Neue" panose="02000503000000020004" pitchFamily="2" charset="0"/>
                  <a:cs typeface="Helvetica Neue" panose="02000503000000020004" pitchFamily="2" charset="0"/>
                </a:rPr>
                <a:t>69%</a:t>
              </a:r>
            </a:p>
          </p:txBody>
        </p:sp>
        <p:sp>
          <p:nvSpPr>
            <p:cNvPr id="8" name="TextBox 8"/>
            <p:cNvSpPr txBox="1"/>
            <p:nvPr/>
          </p:nvSpPr>
          <p:spPr>
            <a:xfrm>
              <a:off x="3241768" y="4258709"/>
              <a:ext cx="3635350" cy="713653"/>
            </a:xfrm>
            <a:prstGeom prst="rect">
              <a:avLst/>
            </a:prstGeom>
          </p:spPr>
          <p:txBody>
            <a:bodyPr wrap="square" lIns="0" tIns="0" rIns="0" bIns="0" rtlCol="0" anchor="t">
              <a:spAutoFit/>
            </a:bodyPr>
            <a:lstStyle/>
            <a:p>
              <a:pPr algn="r">
                <a:lnSpc>
                  <a:spcPts val="5456"/>
                </a:lnSpc>
              </a:pPr>
              <a:r>
                <a:rPr lang="en-US" sz="3200" spc="-194"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55% </a:t>
              </a:r>
              <a:r>
                <a:rPr lang="el-GR" sz="2000" spc="-194" dirty="0">
                  <a:solidFill>
                    <a:srgbClr val="FABA3C"/>
                  </a:solidFill>
                  <a:latin typeface="Helvetica Neue" panose="02000503000000020004" pitchFamily="2" charset="0"/>
                  <a:ea typeface="Helvetica Neue" panose="02000503000000020004" pitchFamily="2" charset="0"/>
                  <a:cs typeface="Helvetica Neue" panose="02000503000000020004" pitchFamily="2" charset="0"/>
                </a:rPr>
                <a:t>Γυναίκες</a:t>
              </a:r>
              <a:r>
                <a:rPr lang="en-US" sz="3200" spc="-194" dirty="0">
                  <a:solidFill>
                    <a:srgbClr val="FABA3C"/>
                  </a:solidFill>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834046">
              <a:off x="480513" y="4074073"/>
              <a:ext cx="767536" cy="381933"/>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580376" flipH="1" flipV="1">
              <a:off x="6919459" y="4689293"/>
              <a:ext cx="718748" cy="227385"/>
            </a:xfrm>
            <a:prstGeom prst="rect">
              <a:avLst/>
            </a:prstGeom>
          </p:spPr>
        </p:pic>
        <p:grpSp>
          <p:nvGrpSpPr>
            <p:cNvPr id="21" name="Group 72">
              <a:extLst>
                <a:ext uri="{FF2B5EF4-FFF2-40B4-BE49-F238E27FC236}">
                  <a16:creationId xmlns:a16="http://schemas.microsoft.com/office/drawing/2014/main" id="{33A61A8E-7F59-D62F-6E6C-3DEDF32D63D4}"/>
                </a:ext>
              </a:extLst>
            </p:cNvPr>
            <p:cNvGrpSpPr/>
            <p:nvPr/>
          </p:nvGrpSpPr>
          <p:grpSpPr>
            <a:xfrm>
              <a:off x="932172" y="4246632"/>
              <a:ext cx="2519611" cy="1848768"/>
              <a:chOff x="-1343645" y="-211388"/>
              <a:chExt cx="8122832" cy="5960137"/>
            </a:xfrm>
          </p:grpSpPr>
          <p:sp>
            <p:nvSpPr>
              <p:cNvPr id="30" name="TextBox 73">
                <a:extLst>
                  <a:ext uri="{FF2B5EF4-FFF2-40B4-BE49-F238E27FC236}">
                    <a16:creationId xmlns:a16="http://schemas.microsoft.com/office/drawing/2014/main" id="{58787D9C-5B02-67BD-019E-CB3FC4265211}"/>
                  </a:ext>
                </a:extLst>
              </p:cNvPr>
              <p:cNvSpPr txBox="1"/>
              <p:nvPr/>
            </p:nvSpPr>
            <p:spPr>
              <a:xfrm>
                <a:off x="1824511" y="5080667"/>
                <a:ext cx="2199747" cy="668082"/>
              </a:xfrm>
              <a:prstGeom prst="rect">
                <a:avLst/>
              </a:prstGeom>
            </p:spPr>
            <p:txBody>
              <a:bodyPr wrap="square" lIns="0" tIns="0" rIns="0" bIns="0" rtlCol="0" anchor="t">
                <a:spAutoFit/>
              </a:bodyPr>
              <a:lstStyle/>
              <a:p>
                <a:pPr algn="ctr" defTabSz="487650"/>
                <a:r>
                  <a:rPr lang="en-US" sz="6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30 - 39</a:t>
                </a:r>
              </a:p>
              <a:p>
                <a:pPr algn="ctr" defTabSz="487650"/>
                <a:r>
                  <a:rPr lang="en-US" sz="6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40.1%</a:t>
                </a:r>
              </a:p>
            </p:txBody>
          </p:sp>
          <p:sp>
            <p:nvSpPr>
              <p:cNvPr id="31" name="TextBox 74">
                <a:extLst>
                  <a:ext uri="{FF2B5EF4-FFF2-40B4-BE49-F238E27FC236}">
                    <a16:creationId xmlns:a16="http://schemas.microsoft.com/office/drawing/2014/main" id="{355282C5-FD4D-4113-E389-F93B699A3EBC}"/>
                  </a:ext>
                </a:extLst>
              </p:cNvPr>
              <p:cNvSpPr txBox="1"/>
              <p:nvPr/>
            </p:nvSpPr>
            <p:spPr>
              <a:xfrm>
                <a:off x="4287875" y="1108158"/>
                <a:ext cx="2491312" cy="668081"/>
              </a:xfrm>
              <a:prstGeom prst="rect">
                <a:avLst/>
              </a:prstGeom>
            </p:spPr>
            <p:txBody>
              <a:bodyPr wrap="square" lIns="0" tIns="0" rIns="0" bIns="0" rtlCol="0" anchor="t">
                <a:spAutoFit/>
              </a:bodyPr>
              <a:lstStyle/>
              <a:p>
                <a:pPr algn="ctr" defTabSz="487650"/>
                <a:r>
                  <a:rPr lang="en-US" sz="6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20 - 29</a:t>
                </a:r>
              </a:p>
              <a:p>
                <a:pPr algn="ctr" defTabSz="487650"/>
                <a:r>
                  <a:rPr lang="en-US" sz="6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29.4%</a:t>
                </a:r>
              </a:p>
            </p:txBody>
          </p:sp>
          <p:sp>
            <p:nvSpPr>
              <p:cNvPr id="32" name="TextBox 75">
                <a:extLst>
                  <a:ext uri="{FF2B5EF4-FFF2-40B4-BE49-F238E27FC236}">
                    <a16:creationId xmlns:a16="http://schemas.microsoft.com/office/drawing/2014/main" id="{E96E9E7E-7287-70CC-7FA9-2F1536E0932F}"/>
                  </a:ext>
                </a:extLst>
              </p:cNvPr>
              <p:cNvSpPr txBox="1"/>
              <p:nvPr/>
            </p:nvSpPr>
            <p:spPr>
              <a:xfrm>
                <a:off x="-1343645" y="1901936"/>
                <a:ext cx="2101481" cy="668081"/>
              </a:xfrm>
              <a:prstGeom prst="rect">
                <a:avLst/>
              </a:prstGeom>
            </p:spPr>
            <p:txBody>
              <a:bodyPr wrap="square" lIns="0" tIns="0" rIns="0" bIns="0" rtlCol="0" anchor="t">
                <a:spAutoFit/>
              </a:bodyPr>
              <a:lstStyle/>
              <a:p>
                <a:pPr algn="ctr" defTabSz="487650"/>
                <a:r>
                  <a:rPr lang="en-US" sz="6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40 - 49</a:t>
                </a:r>
              </a:p>
              <a:p>
                <a:pPr algn="ctr" defTabSz="487650"/>
                <a:r>
                  <a:rPr lang="en-US" sz="6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19.5%</a:t>
                </a:r>
              </a:p>
            </p:txBody>
          </p:sp>
          <p:sp>
            <p:nvSpPr>
              <p:cNvPr id="33" name="TextBox 76">
                <a:extLst>
                  <a:ext uri="{FF2B5EF4-FFF2-40B4-BE49-F238E27FC236}">
                    <a16:creationId xmlns:a16="http://schemas.microsoft.com/office/drawing/2014/main" id="{FA8BFB62-D091-B5CA-6AF4-4DCDBF2214B5}"/>
                  </a:ext>
                </a:extLst>
              </p:cNvPr>
              <p:cNvSpPr txBox="1"/>
              <p:nvPr/>
            </p:nvSpPr>
            <p:spPr>
              <a:xfrm>
                <a:off x="203946" y="-211388"/>
                <a:ext cx="2643754" cy="668081"/>
              </a:xfrm>
              <a:prstGeom prst="rect">
                <a:avLst/>
              </a:prstGeom>
            </p:spPr>
            <p:txBody>
              <a:bodyPr wrap="square" lIns="0" tIns="0" rIns="0" bIns="0" rtlCol="0" anchor="t">
                <a:spAutoFit/>
              </a:bodyPr>
              <a:lstStyle/>
              <a:p>
                <a:pPr algn="ctr" defTabSz="487650"/>
                <a:r>
                  <a:rPr lang="en-US" sz="6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50 +</a:t>
                </a:r>
              </a:p>
              <a:p>
                <a:pPr algn="ctr" defTabSz="487650"/>
                <a:r>
                  <a:rPr lang="en-US" sz="60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11%</a:t>
                </a:r>
              </a:p>
            </p:txBody>
          </p:sp>
          <p:grpSp>
            <p:nvGrpSpPr>
              <p:cNvPr id="34" name="Group 77">
                <a:extLst>
                  <a:ext uri="{FF2B5EF4-FFF2-40B4-BE49-F238E27FC236}">
                    <a16:creationId xmlns:a16="http://schemas.microsoft.com/office/drawing/2014/main" id="{83835FEA-4644-FA87-3676-BF6DD9EE452C}"/>
                  </a:ext>
                </a:extLst>
              </p:cNvPr>
              <p:cNvGrpSpPr>
                <a:grpSpLocks noChangeAspect="1"/>
              </p:cNvGrpSpPr>
              <p:nvPr/>
            </p:nvGrpSpPr>
            <p:grpSpPr>
              <a:xfrm>
                <a:off x="528226" y="423610"/>
                <a:ext cx="4531848" cy="4531848"/>
                <a:chOff x="0" y="0"/>
                <a:chExt cx="2540000" cy="2540000"/>
              </a:xfrm>
            </p:grpSpPr>
            <p:sp>
              <p:nvSpPr>
                <p:cNvPr id="35" name="Freeform 78">
                  <a:extLst>
                    <a:ext uri="{FF2B5EF4-FFF2-40B4-BE49-F238E27FC236}">
                      <a16:creationId xmlns:a16="http://schemas.microsoft.com/office/drawing/2014/main" id="{28E7B793-CFE8-3A96-5EE3-B151F116C768}"/>
                    </a:ext>
                  </a:extLst>
                </p:cNvPr>
                <p:cNvSpPr/>
                <p:nvPr/>
              </p:nvSpPr>
              <p:spPr>
                <a:xfrm>
                  <a:off x="1270000" y="0"/>
                  <a:ext cx="1334312" cy="1680412"/>
                </a:xfrm>
                <a:custGeom>
                  <a:avLst/>
                  <a:gdLst/>
                  <a:ahLst/>
                  <a:cxnLst/>
                  <a:rect l="l" t="t" r="r" b="b"/>
                  <a:pathLst>
                    <a:path w="1334312" h="1680412">
                      <a:moveTo>
                        <a:pt x="0" y="0"/>
                      </a:moveTo>
                      <a:cubicBezTo>
                        <a:pt x="409872" y="0"/>
                        <a:pt x="794548" y="197812"/>
                        <a:pt x="1032987" y="531191"/>
                      </a:cubicBezTo>
                      <a:cubicBezTo>
                        <a:pt x="1271425" y="864571"/>
                        <a:pt x="1334312" y="1292532"/>
                        <a:pt x="1201858" y="1680412"/>
                      </a:cubicBezTo>
                      <a:lnTo>
                        <a:pt x="600929" y="1475206"/>
                      </a:lnTo>
                      <a:cubicBezTo>
                        <a:pt x="667156" y="1281266"/>
                        <a:pt x="635713" y="1067286"/>
                        <a:pt x="516493" y="900596"/>
                      </a:cubicBezTo>
                      <a:cubicBezTo>
                        <a:pt x="397274" y="733906"/>
                        <a:pt x="204936" y="635000"/>
                        <a:pt x="0" y="635000"/>
                      </a:cubicBezTo>
                      <a:close/>
                    </a:path>
                  </a:pathLst>
                </a:custGeom>
                <a:solidFill>
                  <a:srgbClr val="F8A81D"/>
                </a:solidFill>
              </p:spPr>
            </p:sp>
            <p:sp>
              <p:nvSpPr>
                <p:cNvPr id="36" name="Freeform 79">
                  <a:extLst>
                    <a:ext uri="{FF2B5EF4-FFF2-40B4-BE49-F238E27FC236}">
                      <a16:creationId xmlns:a16="http://schemas.microsoft.com/office/drawing/2014/main" id="{EB3F822C-EEBE-01A8-4714-6430A4AE5426}"/>
                    </a:ext>
                  </a:extLst>
                </p:cNvPr>
                <p:cNvSpPr/>
                <p:nvPr/>
              </p:nvSpPr>
              <p:spPr>
                <a:xfrm>
                  <a:off x="54184" y="1444916"/>
                  <a:ext cx="2436684" cy="1099023"/>
                </a:xfrm>
                <a:custGeom>
                  <a:avLst/>
                  <a:gdLst/>
                  <a:ahLst/>
                  <a:cxnLst/>
                  <a:rect l="l" t="t" r="r" b="b"/>
                  <a:pathLst>
                    <a:path w="2436684" h="1099023">
                      <a:moveTo>
                        <a:pt x="2436684" y="174915"/>
                      </a:moveTo>
                      <a:cubicBezTo>
                        <a:pt x="2281503" y="716475"/>
                        <a:pt x="1788106" y="1091082"/>
                        <a:pt x="1224766" y="1095052"/>
                      </a:cubicBezTo>
                      <a:cubicBezTo>
                        <a:pt x="661426" y="1099023"/>
                        <a:pt x="162798" y="731406"/>
                        <a:pt x="0" y="192088"/>
                      </a:cubicBezTo>
                      <a:lnTo>
                        <a:pt x="607908" y="8586"/>
                      </a:lnTo>
                      <a:cubicBezTo>
                        <a:pt x="689307" y="278245"/>
                        <a:pt x="938621" y="462053"/>
                        <a:pt x="1220291" y="460068"/>
                      </a:cubicBezTo>
                      <a:cubicBezTo>
                        <a:pt x="1501961" y="458083"/>
                        <a:pt x="1748660" y="270779"/>
                        <a:pt x="1826250" y="0"/>
                      </a:cubicBezTo>
                      <a:close/>
                    </a:path>
                  </a:pathLst>
                </a:custGeom>
                <a:solidFill>
                  <a:schemeClr val="tx1"/>
                </a:solidFill>
              </p:spPr>
            </p:sp>
            <p:sp>
              <p:nvSpPr>
                <p:cNvPr id="37" name="Freeform 80">
                  <a:extLst>
                    <a:ext uri="{FF2B5EF4-FFF2-40B4-BE49-F238E27FC236}">
                      <a16:creationId xmlns:a16="http://schemas.microsoft.com/office/drawing/2014/main" id="{D4696686-F82E-664D-0458-2FAD980B065E}"/>
                    </a:ext>
                  </a:extLst>
                </p:cNvPr>
                <p:cNvSpPr/>
                <p:nvPr/>
              </p:nvSpPr>
              <p:spPr>
                <a:xfrm>
                  <a:off x="-113837" y="251195"/>
                  <a:ext cx="1004714" cy="1446115"/>
                </a:xfrm>
                <a:custGeom>
                  <a:avLst/>
                  <a:gdLst/>
                  <a:ahLst/>
                  <a:cxnLst/>
                  <a:rect l="l" t="t" r="r" b="b"/>
                  <a:pathLst>
                    <a:path w="1004714" h="1446115">
                      <a:moveTo>
                        <a:pt x="187883" y="1446116"/>
                      </a:moveTo>
                      <a:cubicBezTo>
                        <a:pt x="0" y="920269"/>
                        <a:pt x="177635" y="333392"/>
                        <a:pt x="625591" y="0"/>
                      </a:cubicBezTo>
                      <a:lnTo>
                        <a:pt x="1004714" y="509403"/>
                      </a:lnTo>
                      <a:cubicBezTo>
                        <a:pt x="780736" y="676098"/>
                        <a:pt x="691918" y="969537"/>
                        <a:pt x="785860" y="1232460"/>
                      </a:cubicBezTo>
                      <a:close/>
                    </a:path>
                  </a:pathLst>
                </a:custGeom>
                <a:solidFill>
                  <a:schemeClr val="bg1">
                    <a:lumMod val="50000"/>
                  </a:schemeClr>
                </a:solidFill>
              </p:spPr>
            </p:sp>
            <p:sp>
              <p:nvSpPr>
                <p:cNvPr id="38" name="Freeform 81">
                  <a:extLst>
                    <a:ext uri="{FF2B5EF4-FFF2-40B4-BE49-F238E27FC236}">
                      <a16:creationId xmlns:a16="http://schemas.microsoft.com/office/drawing/2014/main" id="{C9117051-3956-B643-7B4E-81748FD6CE04}"/>
                    </a:ext>
                  </a:extLst>
                </p:cNvPr>
                <p:cNvSpPr/>
                <p:nvPr/>
              </p:nvSpPr>
              <p:spPr>
                <a:xfrm>
                  <a:off x="461783" y="0"/>
                  <a:ext cx="808154" cy="780183"/>
                </a:xfrm>
                <a:custGeom>
                  <a:avLst/>
                  <a:gdLst/>
                  <a:ahLst/>
                  <a:cxnLst/>
                  <a:rect l="l" t="t" r="r" b="b"/>
                  <a:pathLst>
                    <a:path w="808154" h="780183">
                      <a:moveTo>
                        <a:pt x="0" y="290365"/>
                      </a:moveTo>
                      <a:cubicBezTo>
                        <a:pt x="227480" y="102689"/>
                        <a:pt x="513184" y="30"/>
                        <a:pt x="808090" y="0"/>
                      </a:cubicBezTo>
                      <a:lnTo>
                        <a:pt x="808154" y="635000"/>
                      </a:lnTo>
                      <a:cubicBezTo>
                        <a:pt x="660700" y="635015"/>
                        <a:pt x="517849" y="686345"/>
                        <a:pt x="404108" y="780183"/>
                      </a:cubicBezTo>
                      <a:close/>
                    </a:path>
                  </a:pathLst>
                </a:custGeom>
                <a:solidFill>
                  <a:srgbClr val="492C47"/>
                </a:solidFill>
              </p:spPr>
            </p:sp>
          </p:grpSp>
        </p:grpSp>
        <p:grpSp>
          <p:nvGrpSpPr>
            <p:cNvPr id="39" name="Group 38">
              <a:extLst>
                <a:ext uri="{FF2B5EF4-FFF2-40B4-BE49-F238E27FC236}">
                  <a16:creationId xmlns:a16="http://schemas.microsoft.com/office/drawing/2014/main" id="{E674EC16-8CA9-B45F-F185-CBD632634F4D}"/>
                </a:ext>
              </a:extLst>
            </p:cNvPr>
            <p:cNvGrpSpPr/>
            <p:nvPr/>
          </p:nvGrpSpPr>
          <p:grpSpPr>
            <a:xfrm>
              <a:off x="6357800" y="3409507"/>
              <a:ext cx="1069849" cy="777508"/>
              <a:chOff x="5320193" y="3426649"/>
              <a:chExt cx="1358852" cy="987541"/>
            </a:xfrm>
          </p:grpSpPr>
          <p:grpSp>
            <p:nvGrpSpPr>
              <p:cNvPr id="24" name="Group 84">
                <a:extLst>
                  <a:ext uri="{FF2B5EF4-FFF2-40B4-BE49-F238E27FC236}">
                    <a16:creationId xmlns:a16="http://schemas.microsoft.com/office/drawing/2014/main" id="{A80014C7-D974-8DFB-129A-3791B16D03A9}"/>
                  </a:ext>
                </a:extLst>
              </p:cNvPr>
              <p:cNvGrpSpPr/>
              <p:nvPr/>
            </p:nvGrpSpPr>
            <p:grpSpPr>
              <a:xfrm>
                <a:off x="5320193" y="3426649"/>
                <a:ext cx="540409" cy="986185"/>
                <a:chOff x="3846390" y="2615005"/>
                <a:chExt cx="1742194" cy="3179307"/>
              </a:xfrm>
            </p:grpSpPr>
            <p:grpSp>
              <p:nvGrpSpPr>
                <p:cNvPr id="28" name="Group 85">
                  <a:extLst>
                    <a:ext uri="{FF2B5EF4-FFF2-40B4-BE49-F238E27FC236}">
                      <a16:creationId xmlns:a16="http://schemas.microsoft.com/office/drawing/2014/main" id="{3AC7A878-4FEE-8F0A-CBFB-9D7CE8304722}"/>
                    </a:ext>
                  </a:extLst>
                </p:cNvPr>
                <p:cNvGrpSpPr>
                  <a:grpSpLocks noChangeAspect="1"/>
                </p:cNvGrpSpPr>
                <p:nvPr/>
              </p:nvGrpSpPr>
              <p:grpSpPr>
                <a:xfrm>
                  <a:off x="3846390" y="2615005"/>
                  <a:ext cx="1742194" cy="3179307"/>
                  <a:chOff x="2007945" y="1365121"/>
                  <a:chExt cx="909484" cy="1659706"/>
                </a:xfrm>
              </p:grpSpPr>
              <p:sp>
                <p:nvSpPr>
                  <p:cNvPr id="29" name="Freeform 86">
                    <a:extLst>
                      <a:ext uri="{FF2B5EF4-FFF2-40B4-BE49-F238E27FC236}">
                        <a16:creationId xmlns:a16="http://schemas.microsoft.com/office/drawing/2014/main" id="{33FFA4B8-3F7B-A266-863E-A3C71FA0C6CE}"/>
                      </a:ext>
                    </a:extLst>
                  </p:cNvPr>
                  <p:cNvSpPr/>
                  <p:nvPr/>
                </p:nvSpPr>
                <p:spPr>
                  <a:xfrm>
                    <a:off x="2007945" y="1365121"/>
                    <a:ext cx="909484" cy="1659706"/>
                  </a:xfrm>
                  <a:custGeom>
                    <a:avLst/>
                    <a:gdLst/>
                    <a:ahLst/>
                    <a:cxnLst/>
                    <a:rect l="l" t="t" r="r" b="b"/>
                    <a:pathLst>
                      <a:path w="1237228" h="2257796">
                        <a:moveTo>
                          <a:pt x="618649" y="0"/>
                        </a:moveTo>
                        <a:lnTo>
                          <a:pt x="618649" y="0"/>
                        </a:lnTo>
                        <a:cubicBezTo>
                          <a:pt x="562511" y="0"/>
                          <a:pt x="508673" y="22301"/>
                          <a:pt x="468978" y="61996"/>
                        </a:cubicBezTo>
                        <a:cubicBezTo>
                          <a:pt x="429283" y="101691"/>
                          <a:pt x="406982" y="155529"/>
                          <a:pt x="406982" y="211667"/>
                        </a:cubicBezTo>
                        <a:lnTo>
                          <a:pt x="406982" y="282222"/>
                        </a:lnTo>
                        <a:cubicBezTo>
                          <a:pt x="407503" y="398753"/>
                          <a:pt x="502117" y="492944"/>
                          <a:pt x="618649" y="492944"/>
                        </a:cubicBezTo>
                        <a:cubicBezTo>
                          <a:pt x="735181" y="492944"/>
                          <a:pt x="829794" y="398753"/>
                          <a:pt x="830316" y="282222"/>
                        </a:cubicBezTo>
                        <a:lnTo>
                          <a:pt x="830316" y="211667"/>
                        </a:lnTo>
                        <a:cubicBezTo>
                          <a:pt x="830316" y="94766"/>
                          <a:pt x="735549" y="0"/>
                          <a:pt x="618649" y="0"/>
                        </a:cubicBezTo>
                        <a:close/>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5"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close/>
                      </a:path>
                    </a:pathLst>
                  </a:custGeom>
                  <a:solidFill>
                    <a:srgbClr val="F8A81D"/>
                  </a:solidFill>
                </p:spPr>
              </p:sp>
            </p:grpSp>
          </p:grpSp>
          <p:grpSp>
            <p:nvGrpSpPr>
              <p:cNvPr id="25" name="Group 87">
                <a:extLst>
                  <a:ext uri="{FF2B5EF4-FFF2-40B4-BE49-F238E27FC236}">
                    <a16:creationId xmlns:a16="http://schemas.microsoft.com/office/drawing/2014/main" id="{D3C619A6-84A4-8C2C-EBC3-5BE0185445FF}"/>
                  </a:ext>
                </a:extLst>
              </p:cNvPr>
              <p:cNvGrpSpPr/>
              <p:nvPr/>
            </p:nvGrpSpPr>
            <p:grpSpPr>
              <a:xfrm>
                <a:off x="6138636" y="3427995"/>
                <a:ext cx="540409" cy="986195"/>
                <a:chOff x="3144908" y="2619344"/>
                <a:chExt cx="1742194" cy="3179338"/>
              </a:xfrm>
            </p:grpSpPr>
            <p:grpSp>
              <p:nvGrpSpPr>
                <p:cNvPr id="26" name="Group 88">
                  <a:extLst>
                    <a:ext uri="{FF2B5EF4-FFF2-40B4-BE49-F238E27FC236}">
                      <a16:creationId xmlns:a16="http://schemas.microsoft.com/office/drawing/2014/main" id="{3223C68B-4661-DE15-7F48-74B065713EBD}"/>
                    </a:ext>
                  </a:extLst>
                </p:cNvPr>
                <p:cNvGrpSpPr>
                  <a:grpSpLocks noChangeAspect="1"/>
                </p:cNvGrpSpPr>
                <p:nvPr/>
              </p:nvGrpSpPr>
              <p:grpSpPr>
                <a:xfrm>
                  <a:off x="3144908" y="2619344"/>
                  <a:ext cx="1742194" cy="3179338"/>
                  <a:chOff x="1641748" y="1367386"/>
                  <a:chExt cx="909484" cy="1659722"/>
                </a:xfrm>
              </p:grpSpPr>
              <p:sp>
                <p:nvSpPr>
                  <p:cNvPr id="27" name="Freeform 89">
                    <a:extLst>
                      <a:ext uri="{FF2B5EF4-FFF2-40B4-BE49-F238E27FC236}">
                        <a16:creationId xmlns:a16="http://schemas.microsoft.com/office/drawing/2014/main" id="{56545B2B-E58C-F88B-1BAA-C3E0ACA5E558}"/>
                      </a:ext>
                    </a:extLst>
                  </p:cNvPr>
                  <p:cNvSpPr/>
                  <p:nvPr/>
                </p:nvSpPr>
                <p:spPr>
                  <a:xfrm>
                    <a:off x="1641748" y="1367386"/>
                    <a:ext cx="909484" cy="1659722"/>
                  </a:xfrm>
                  <a:custGeom>
                    <a:avLst/>
                    <a:gdLst/>
                    <a:ahLst/>
                    <a:cxnLst/>
                    <a:rect l="l" t="t" r="r" b="b"/>
                    <a:pathLst>
                      <a:path w="1237228" h="2257821">
                        <a:moveTo>
                          <a:pt x="618649" y="0"/>
                        </a:moveTo>
                        <a:lnTo>
                          <a:pt x="618649" y="0"/>
                        </a:lnTo>
                        <a:cubicBezTo>
                          <a:pt x="562511" y="0"/>
                          <a:pt x="508673" y="22301"/>
                          <a:pt x="468978" y="61996"/>
                        </a:cubicBezTo>
                        <a:cubicBezTo>
                          <a:pt x="429283" y="101691"/>
                          <a:pt x="406982" y="155529"/>
                          <a:pt x="406982" y="211667"/>
                        </a:cubicBezTo>
                        <a:lnTo>
                          <a:pt x="406982" y="282222"/>
                        </a:lnTo>
                        <a:cubicBezTo>
                          <a:pt x="407503" y="398753"/>
                          <a:pt x="502117" y="492944"/>
                          <a:pt x="618649" y="492944"/>
                        </a:cubicBezTo>
                        <a:cubicBezTo>
                          <a:pt x="735181" y="492944"/>
                          <a:pt x="829794" y="398753"/>
                          <a:pt x="830316" y="282222"/>
                        </a:cubicBezTo>
                        <a:lnTo>
                          <a:pt x="830316" y="211667"/>
                        </a:lnTo>
                        <a:cubicBezTo>
                          <a:pt x="830316" y="94766"/>
                          <a:pt x="735549" y="0"/>
                          <a:pt x="618649" y="0"/>
                        </a:cubicBezTo>
                        <a:close/>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5"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1"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close/>
                      </a:path>
                    </a:pathLst>
                  </a:custGeom>
                  <a:solidFill>
                    <a:schemeClr val="tx1"/>
                  </a:solidFill>
                </p:spPr>
              </p:sp>
            </p:grpSp>
          </p:grpSp>
        </p:grpSp>
      </p:grpSp>
      <p:grpSp>
        <p:nvGrpSpPr>
          <p:cNvPr id="40" name="Group 3">
            <a:extLst>
              <a:ext uri="{FF2B5EF4-FFF2-40B4-BE49-F238E27FC236}">
                <a16:creationId xmlns:a16="http://schemas.microsoft.com/office/drawing/2014/main" id="{4CA20B0F-15A2-F06D-3BB2-8547BBF6CDF2}"/>
              </a:ext>
            </a:extLst>
          </p:cNvPr>
          <p:cNvGrpSpPr/>
          <p:nvPr/>
        </p:nvGrpSpPr>
        <p:grpSpPr>
          <a:xfrm>
            <a:off x="108901" y="6708156"/>
            <a:ext cx="7338698" cy="2974536"/>
            <a:chOff x="0" y="-47625"/>
            <a:chExt cx="20663016" cy="12710363"/>
          </a:xfrm>
        </p:grpSpPr>
        <p:sp>
          <p:nvSpPr>
            <p:cNvPr id="41" name="TextBox 4">
              <a:extLst>
                <a:ext uri="{FF2B5EF4-FFF2-40B4-BE49-F238E27FC236}">
                  <a16:creationId xmlns:a16="http://schemas.microsoft.com/office/drawing/2014/main" id="{D2C9310D-27BB-62C7-8775-163A6EA071CA}"/>
                </a:ext>
              </a:extLst>
            </p:cNvPr>
            <p:cNvSpPr txBox="1"/>
            <p:nvPr/>
          </p:nvSpPr>
          <p:spPr>
            <a:xfrm rot="18900000">
              <a:off x="134367" y="11046411"/>
              <a:ext cx="1763893" cy="825803"/>
            </a:xfrm>
            <a:prstGeom prst="rect">
              <a:avLst/>
            </a:prstGeom>
          </p:spPr>
          <p:txBody>
            <a:bodyPr lIns="0" tIns="0" rIns="0" bIns="0" rtlCol="0" anchor="t">
              <a:spAutoFit/>
            </a:bodyPr>
            <a:lstStyle/>
            <a:p>
              <a:pPr algn="ctr" defTabSz="487650">
                <a:lnSpc>
                  <a:spcPts val="1670"/>
                </a:lnSpc>
              </a:pPr>
              <a:r>
                <a:rPr lang="en-US" sz="900" dirty="0">
                  <a:solidFill>
                    <a:srgbClr val="262B32"/>
                  </a:solidFill>
                  <a:latin typeface="Open Sans Light"/>
                </a:rPr>
                <a:t>Adventure</a:t>
              </a:r>
            </a:p>
          </p:txBody>
        </p:sp>
        <p:sp>
          <p:nvSpPr>
            <p:cNvPr id="42" name="TextBox 5">
              <a:extLst>
                <a:ext uri="{FF2B5EF4-FFF2-40B4-BE49-F238E27FC236}">
                  <a16:creationId xmlns:a16="http://schemas.microsoft.com/office/drawing/2014/main" id="{4A80EDDC-20EF-BF6A-AB23-C74FCBC66F8F}"/>
                </a:ext>
              </a:extLst>
            </p:cNvPr>
            <p:cNvSpPr txBox="1"/>
            <p:nvPr/>
          </p:nvSpPr>
          <p:spPr>
            <a:xfrm rot="18900000">
              <a:off x="129125" y="11102188"/>
              <a:ext cx="2719527" cy="825803"/>
            </a:xfrm>
            <a:prstGeom prst="rect">
              <a:avLst/>
            </a:prstGeom>
          </p:spPr>
          <p:txBody>
            <a:bodyPr wrap="square" lIns="0" tIns="0" rIns="0" bIns="0" rtlCol="0" anchor="t">
              <a:spAutoFit/>
            </a:bodyPr>
            <a:lstStyle/>
            <a:p>
              <a:pPr algn="ctr" defTabSz="487650">
                <a:lnSpc>
                  <a:spcPts val="1670"/>
                </a:lnSpc>
              </a:pPr>
              <a:r>
                <a:rPr lang="en-US" sz="900" b="0" i="0" u="none" strike="noStrike" dirty="0">
                  <a:solidFill>
                    <a:srgbClr val="262B32"/>
                  </a:solidFill>
                  <a:effectLst/>
                  <a:latin typeface="Open Sans Light" panose="020B0306030504020204" pitchFamily="34" charset="0"/>
                </a:rPr>
                <a:t>Arts and culture</a:t>
              </a:r>
              <a:r>
                <a:rPr lang="en-US" sz="900" b="0" i="0" dirty="0">
                  <a:solidFill>
                    <a:srgbClr val="000000"/>
                  </a:solidFill>
                  <a:effectLst/>
                  <a:latin typeface="Open Sans Light" panose="020B0306030504020204" pitchFamily="34" charset="0"/>
                </a:rPr>
                <a:t>​</a:t>
              </a:r>
              <a:endParaRPr lang="en-US" sz="900" dirty="0">
                <a:solidFill>
                  <a:srgbClr val="262B32"/>
                </a:solidFill>
                <a:latin typeface="Open Sans Light"/>
              </a:endParaRPr>
            </a:p>
          </p:txBody>
        </p:sp>
        <p:sp>
          <p:nvSpPr>
            <p:cNvPr id="43" name="TextBox 6">
              <a:extLst>
                <a:ext uri="{FF2B5EF4-FFF2-40B4-BE49-F238E27FC236}">
                  <a16:creationId xmlns:a16="http://schemas.microsoft.com/office/drawing/2014/main" id="{175CC6F8-DAA9-29C8-4E79-4544C9C877AC}"/>
                </a:ext>
              </a:extLst>
            </p:cNvPr>
            <p:cNvSpPr txBox="1"/>
            <p:nvPr/>
          </p:nvSpPr>
          <p:spPr>
            <a:xfrm rot="18900000">
              <a:off x="1469773" y="10688188"/>
              <a:ext cx="2098344" cy="1778737"/>
            </a:xfrm>
            <a:prstGeom prst="rect">
              <a:avLst/>
            </a:prstGeom>
          </p:spPr>
          <p:txBody>
            <a:bodyPr wrap="square" lIns="0" tIns="0" rIns="0" bIns="0" rtlCol="0" anchor="t">
              <a:spAutoFit/>
            </a:bodyPr>
            <a:lstStyle/>
            <a:p>
              <a:pPr algn="ctr" defTabSz="487650">
                <a:lnSpc>
                  <a:spcPts val="1670"/>
                </a:lnSpc>
              </a:pPr>
              <a:r>
                <a:rPr lang="en-US" sz="900" dirty="0">
                  <a:solidFill>
                    <a:srgbClr val="262B32"/>
                  </a:solidFill>
                  <a:latin typeface="Open Sans Light"/>
                </a:rPr>
                <a:t>Backpacking</a:t>
              </a:r>
            </a:p>
          </p:txBody>
        </p:sp>
        <p:sp>
          <p:nvSpPr>
            <p:cNvPr id="44" name="TextBox 7">
              <a:extLst>
                <a:ext uri="{FF2B5EF4-FFF2-40B4-BE49-F238E27FC236}">
                  <a16:creationId xmlns:a16="http://schemas.microsoft.com/office/drawing/2014/main" id="{0EB044D9-5417-5854-D974-034CE1932048}"/>
                </a:ext>
              </a:extLst>
            </p:cNvPr>
            <p:cNvSpPr txBox="1"/>
            <p:nvPr/>
          </p:nvSpPr>
          <p:spPr>
            <a:xfrm rot="18900000">
              <a:off x="2833686" y="10458934"/>
              <a:ext cx="1449909" cy="1778737"/>
            </a:xfrm>
            <a:prstGeom prst="rect">
              <a:avLst/>
            </a:prstGeom>
          </p:spPr>
          <p:txBody>
            <a:bodyPr wrap="square" lIns="0" tIns="0" rIns="0" bIns="0" rtlCol="0" anchor="t">
              <a:spAutoFit/>
            </a:bodyPr>
            <a:lstStyle/>
            <a:p>
              <a:pPr algn="ctr" defTabSz="487650">
                <a:lnSpc>
                  <a:spcPts val="1670"/>
                </a:lnSpc>
              </a:pPr>
              <a:r>
                <a:rPr lang="en-US" sz="900" dirty="0">
                  <a:solidFill>
                    <a:srgbClr val="262B32"/>
                  </a:solidFill>
                  <a:latin typeface="Open Sans Light"/>
                </a:rPr>
                <a:t>Bicycling</a:t>
              </a:r>
            </a:p>
          </p:txBody>
        </p:sp>
        <p:sp>
          <p:nvSpPr>
            <p:cNvPr id="45" name="TextBox 8">
              <a:extLst>
                <a:ext uri="{FF2B5EF4-FFF2-40B4-BE49-F238E27FC236}">
                  <a16:creationId xmlns:a16="http://schemas.microsoft.com/office/drawing/2014/main" id="{8833E8C0-EF0E-DE26-9A0A-9A7A0611A1BC}"/>
                </a:ext>
              </a:extLst>
            </p:cNvPr>
            <p:cNvSpPr txBox="1"/>
            <p:nvPr/>
          </p:nvSpPr>
          <p:spPr>
            <a:xfrm rot="18900000">
              <a:off x="3840869" y="10377443"/>
              <a:ext cx="1219419" cy="1778737"/>
            </a:xfrm>
            <a:prstGeom prst="rect">
              <a:avLst/>
            </a:prstGeom>
          </p:spPr>
          <p:txBody>
            <a:bodyPr lIns="0" tIns="0" rIns="0" bIns="0" rtlCol="0" anchor="t">
              <a:spAutoFit/>
            </a:bodyPr>
            <a:lstStyle/>
            <a:p>
              <a:pPr algn="ctr" defTabSz="487650">
                <a:lnSpc>
                  <a:spcPts val="1670"/>
                </a:lnSpc>
              </a:pPr>
              <a:r>
                <a:rPr lang="en-US" sz="900" dirty="0">
                  <a:solidFill>
                    <a:srgbClr val="262B32"/>
                  </a:solidFill>
                  <a:latin typeface="Open Sans Light"/>
                </a:rPr>
                <a:t>Budget</a:t>
              </a:r>
            </a:p>
          </p:txBody>
        </p:sp>
        <p:sp>
          <p:nvSpPr>
            <p:cNvPr id="46" name="TextBox 9">
              <a:extLst>
                <a:ext uri="{FF2B5EF4-FFF2-40B4-BE49-F238E27FC236}">
                  <a16:creationId xmlns:a16="http://schemas.microsoft.com/office/drawing/2014/main" id="{E65ED93A-8534-23C1-48D1-CA0694488E12}"/>
                </a:ext>
              </a:extLst>
            </p:cNvPr>
            <p:cNvSpPr txBox="1"/>
            <p:nvPr/>
          </p:nvSpPr>
          <p:spPr>
            <a:xfrm rot="18900000">
              <a:off x="3516996" y="10847291"/>
              <a:ext cx="2548354"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Business travel</a:t>
              </a:r>
            </a:p>
          </p:txBody>
        </p:sp>
        <p:sp>
          <p:nvSpPr>
            <p:cNvPr id="47" name="TextBox 10">
              <a:extLst>
                <a:ext uri="{FF2B5EF4-FFF2-40B4-BE49-F238E27FC236}">
                  <a16:creationId xmlns:a16="http://schemas.microsoft.com/office/drawing/2014/main" id="{E55544AE-D251-4484-4C3E-7340B935D101}"/>
                </a:ext>
              </a:extLst>
            </p:cNvPr>
            <p:cNvSpPr txBox="1"/>
            <p:nvPr/>
          </p:nvSpPr>
          <p:spPr>
            <a:xfrm rot="18900000">
              <a:off x="5327854" y="10432903"/>
              <a:ext cx="1376288"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Couples</a:t>
              </a:r>
            </a:p>
          </p:txBody>
        </p:sp>
        <p:sp>
          <p:nvSpPr>
            <p:cNvPr id="48" name="TextBox 11">
              <a:extLst>
                <a:ext uri="{FF2B5EF4-FFF2-40B4-BE49-F238E27FC236}">
                  <a16:creationId xmlns:a16="http://schemas.microsoft.com/office/drawing/2014/main" id="{EE4AD71E-C5DB-6729-FB37-B004D119A3B1}"/>
                </a:ext>
              </a:extLst>
            </p:cNvPr>
            <p:cNvSpPr txBox="1"/>
            <p:nvPr/>
          </p:nvSpPr>
          <p:spPr>
            <a:xfrm rot="18900000">
              <a:off x="6138925" y="10432642"/>
              <a:ext cx="1375548"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Cruising</a:t>
              </a:r>
            </a:p>
          </p:txBody>
        </p:sp>
        <p:sp>
          <p:nvSpPr>
            <p:cNvPr id="49" name="TextBox 12">
              <a:extLst>
                <a:ext uri="{FF2B5EF4-FFF2-40B4-BE49-F238E27FC236}">
                  <a16:creationId xmlns:a16="http://schemas.microsoft.com/office/drawing/2014/main" id="{0FCB52CF-D9B4-4194-ABAC-6716A3A523C6}"/>
                </a:ext>
              </a:extLst>
            </p:cNvPr>
            <p:cNvSpPr txBox="1"/>
            <p:nvPr/>
          </p:nvSpPr>
          <p:spPr>
            <a:xfrm rot="18900000">
              <a:off x="6949366" y="10432638"/>
              <a:ext cx="1375548" cy="1778737"/>
            </a:xfrm>
            <a:prstGeom prst="rect">
              <a:avLst/>
            </a:prstGeom>
          </p:spPr>
          <p:txBody>
            <a:bodyPr lIns="0" tIns="0" rIns="0" bIns="0" rtlCol="0" anchor="t">
              <a:spAutoFit/>
            </a:bodyPr>
            <a:lstStyle/>
            <a:p>
              <a:pPr algn="ctr" defTabSz="487650">
                <a:lnSpc>
                  <a:spcPts val="1670"/>
                </a:lnSpc>
              </a:pPr>
              <a:r>
                <a:rPr lang="en-US" sz="900" dirty="0">
                  <a:solidFill>
                    <a:srgbClr val="262B32"/>
                  </a:solidFill>
                  <a:latin typeface="Open Sans Light"/>
                </a:rPr>
                <a:t>Culinary</a:t>
              </a:r>
              <a:endParaRPr lang="en-US" sz="1000" dirty="0">
                <a:solidFill>
                  <a:srgbClr val="262B32"/>
                </a:solidFill>
                <a:latin typeface="Open Sans Light"/>
              </a:endParaRPr>
            </a:p>
          </p:txBody>
        </p:sp>
        <p:sp>
          <p:nvSpPr>
            <p:cNvPr id="50" name="TextBox 13">
              <a:extLst>
                <a:ext uri="{FF2B5EF4-FFF2-40B4-BE49-F238E27FC236}">
                  <a16:creationId xmlns:a16="http://schemas.microsoft.com/office/drawing/2014/main" id="{DD94E9AE-36A2-D957-2CEF-37AE5E9DC3D4}"/>
                </a:ext>
              </a:extLst>
            </p:cNvPr>
            <p:cNvSpPr txBox="1"/>
            <p:nvPr/>
          </p:nvSpPr>
          <p:spPr>
            <a:xfrm rot="18900000">
              <a:off x="7442753" y="10563966"/>
              <a:ext cx="1746996"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Eco-Travel</a:t>
              </a:r>
            </a:p>
          </p:txBody>
        </p:sp>
        <p:sp>
          <p:nvSpPr>
            <p:cNvPr id="51" name="TextBox 14">
              <a:extLst>
                <a:ext uri="{FF2B5EF4-FFF2-40B4-BE49-F238E27FC236}">
                  <a16:creationId xmlns:a16="http://schemas.microsoft.com/office/drawing/2014/main" id="{02E0676D-4DC7-82D7-BA3B-637F7E48C531}"/>
                </a:ext>
              </a:extLst>
            </p:cNvPr>
            <p:cNvSpPr txBox="1"/>
            <p:nvPr/>
          </p:nvSpPr>
          <p:spPr>
            <a:xfrm rot="18900000">
              <a:off x="7603092" y="10833250"/>
              <a:ext cx="2508642" cy="1778737"/>
            </a:xfrm>
            <a:prstGeom prst="rect">
              <a:avLst/>
            </a:prstGeom>
          </p:spPr>
          <p:txBody>
            <a:bodyPr lIns="0" tIns="0" rIns="0" bIns="0" rtlCol="0" anchor="t">
              <a:spAutoFit/>
            </a:bodyPr>
            <a:lstStyle/>
            <a:p>
              <a:pPr algn="ctr" defTabSz="487650">
                <a:lnSpc>
                  <a:spcPts val="1670"/>
                </a:lnSpc>
              </a:pPr>
              <a:r>
                <a:rPr lang="en-US" sz="900" dirty="0">
                  <a:solidFill>
                    <a:srgbClr val="262B32"/>
                  </a:solidFill>
                  <a:latin typeface="Open Sans Light"/>
                </a:rPr>
                <a:t>Family Friendly</a:t>
              </a:r>
            </a:p>
          </p:txBody>
        </p:sp>
        <p:sp>
          <p:nvSpPr>
            <p:cNvPr id="52" name="TextBox 15">
              <a:extLst>
                <a:ext uri="{FF2B5EF4-FFF2-40B4-BE49-F238E27FC236}">
                  <a16:creationId xmlns:a16="http://schemas.microsoft.com/office/drawing/2014/main" id="{2AF0D107-4249-D9FC-B241-52C105260196}"/>
                </a:ext>
              </a:extLst>
            </p:cNvPr>
            <p:cNvSpPr txBox="1"/>
            <p:nvPr/>
          </p:nvSpPr>
          <p:spPr>
            <a:xfrm rot="18900000">
              <a:off x="8699851" y="10714651"/>
              <a:ext cx="2173203"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Flashpacking</a:t>
              </a:r>
            </a:p>
          </p:txBody>
        </p:sp>
        <p:sp>
          <p:nvSpPr>
            <p:cNvPr id="53" name="TextBox 16">
              <a:extLst>
                <a:ext uri="{FF2B5EF4-FFF2-40B4-BE49-F238E27FC236}">
                  <a16:creationId xmlns:a16="http://schemas.microsoft.com/office/drawing/2014/main" id="{3F46D6B0-ADED-CDB1-88FC-BC366615C208}"/>
                </a:ext>
              </a:extLst>
            </p:cNvPr>
            <p:cNvSpPr txBox="1"/>
            <p:nvPr/>
          </p:nvSpPr>
          <p:spPr>
            <a:xfrm rot="18900000">
              <a:off x="10470079" y="10317099"/>
              <a:ext cx="1048741"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Hiking</a:t>
              </a:r>
            </a:p>
          </p:txBody>
        </p:sp>
        <p:sp>
          <p:nvSpPr>
            <p:cNvPr id="54" name="TextBox 17">
              <a:extLst>
                <a:ext uri="{FF2B5EF4-FFF2-40B4-BE49-F238E27FC236}">
                  <a16:creationId xmlns:a16="http://schemas.microsoft.com/office/drawing/2014/main" id="{9146B524-5151-5CDC-3C5C-7B7E13300A1A}"/>
                </a:ext>
              </a:extLst>
            </p:cNvPr>
            <p:cNvSpPr txBox="1"/>
            <p:nvPr/>
          </p:nvSpPr>
          <p:spPr>
            <a:xfrm rot="18900000">
              <a:off x="10811149" y="10511514"/>
              <a:ext cx="1598641" cy="1778737"/>
            </a:xfrm>
            <a:prstGeom prst="rect">
              <a:avLst/>
            </a:prstGeom>
          </p:spPr>
          <p:txBody>
            <a:bodyPr lIns="0" tIns="0" rIns="0" bIns="0" rtlCol="0" anchor="t">
              <a:spAutoFit/>
            </a:bodyPr>
            <a:lstStyle/>
            <a:p>
              <a:pPr algn="ctr" defTabSz="487650">
                <a:lnSpc>
                  <a:spcPts val="1670"/>
                </a:lnSpc>
              </a:pPr>
              <a:r>
                <a:rPr lang="en-US" sz="900" dirty="0">
                  <a:solidFill>
                    <a:srgbClr val="262B32"/>
                  </a:solidFill>
                  <a:latin typeface="Open Sans Light"/>
                </a:rPr>
                <a:t>Hosteling</a:t>
              </a:r>
            </a:p>
          </p:txBody>
        </p:sp>
        <p:sp>
          <p:nvSpPr>
            <p:cNvPr id="55" name="TextBox 18">
              <a:extLst>
                <a:ext uri="{FF2B5EF4-FFF2-40B4-BE49-F238E27FC236}">
                  <a16:creationId xmlns:a16="http://schemas.microsoft.com/office/drawing/2014/main" id="{A18ADA63-176D-AF15-53AE-3B798A3F4DB7}"/>
                </a:ext>
              </a:extLst>
            </p:cNvPr>
            <p:cNvSpPr txBox="1"/>
            <p:nvPr/>
          </p:nvSpPr>
          <p:spPr>
            <a:xfrm rot="18900000">
              <a:off x="11967067" y="10364854"/>
              <a:ext cx="1193892" cy="1785860"/>
            </a:xfrm>
            <a:prstGeom prst="rect">
              <a:avLst/>
            </a:prstGeom>
          </p:spPr>
          <p:txBody>
            <a:bodyPr lIns="0" tIns="0" rIns="0" bIns="0" rtlCol="0" anchor="t">
              <a:spAutoFit/>
            </a:bodyPr>
            <a:lstStyle/>
            <a:p>
              <a:pPr algn="ctr" defTabSz="487650">
                <a:lnSpc>
                  <a:spcPts val="1670"/>
                </a:lnSpc>
              </a:pPr>
              <a:r>
                <a:rPr lang="en-US" sz="1000" dirty="0">
                  <a:solidFill>
                    <a:srgbClr val="262B32"/>
                  </a:solidFill>
                  <a:latin typeface="Open Sans Light"/>
                </a:rPr>
                <a:t>LGBTQ</a:t>
              </a:r>
            </a:p>
          </p:txBody>
        </p:sp>
        <p:sp>
          <p:nvSpPr>
            <p:cNvPr id="56" name="TextBox 19">
              <a:extLst>
                <a:ext uri="{FF2B5EF4-FFF2-40B4-BE49-F238E27FC236}">
                  <a16:creationId xmlns:a16="http://schemas.microsoft.com/office/drawing/2014/main" id="{6313B9B1-53C0-7DD9-A457-2614EADA933B}"/>
                </a:ext>
              </a:extLst>
            </p:cNvPr>
            <p:cNvSpPr txBox="1"/>
            <p:nvPr/>
          </p:nvSpPr>
          <p:spPr>
            <a:xfrm rot="18900000">
              <a:off x="12813824" y="10353373"/>
              <a:ext cx="1151345"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Luxury</a:t>
              </a:r>
            </a:p>
          </p:txBody>
        </p:sp>
        <p:sp>
          <p:nvSpPr>
            <p:cNvPr id="57" name="TextBox 20">
              <a:extLst>
                <a:ext uri="{FF2B5EF4-FFF2-40B4-BE49-F238E27FC236}">
                  <a16:creationId xmlns:a16="http://schemas.microsoft.com/office/drawing/2014/main" id="{4D8EA37C-0551-FC4D-1710-24CE6A4C32AA}"/>
                </a:ext>
              </a:extLst>
            </p:cNvPr>
            <p:cNvSpPr txBox="1"/>
            <p:nvPr/>
          </p:nvSpPr>
          <p:spPr>
            <a:xfrm rot="18900000">
              <a:off x="12343212" y="10884001"/>
              <a:ext cx="2652188"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Mature / Senior</a:t>
              </a:r>
            </a:p>
          </p:txBody>
        </p:sp>
        <p:sp>
          <p:nvSpPr>
            <p:cNvPr id="58" name="TextBox 21">
              <a:extLst>
                <a:ext uri="{FF2B5EF4-FFF2-40B4-BE49-F238E27FC236}">
                  <a16:creationId xmlns:a16="http://schemas.microsoft.com/office/drawing/2014/main" id="{14851459-2990-490B-8541-50478DD0D126}"/>
                </a:ext>
              </a:extLst>
            </p:cNvPr>
            <p:cNvSpPr txBox="1"/>
            <p:nvPr/>
          </p:nvSpPr>
          <p:spPr>
            <a:xfrm rot="18900000">
              <a:off x="14567966" y="10298173"/>
              <a:ext cx="995222"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Other</a:t>
              </a:r>
            </a:p>
          </p:txBody>
        </p:sp>
        <p:sp>
          <p:nvSpPr>
            <p:cNvPr id="59" name="TextBox 22">
              <a:extLst>
                <a:ext uri="{FF2B5EF4-FFF2-40B4-BE49-F238E27FC236}">
                  <a16:creationId xmlns:a16="http://schemas.microsoft.com/office/drawing/2014/main" id="{3D3AF3F5-7CE4-CB4A-F205-F0CA923C13F3}"/>
                </a:ext>
              </a:extLst>
            </p:cNvPr>
            <p:cNvSpPr txBox="1"/>
            <p:nvPr/>
          </p:nvSpPr>
          <p:spPr>
            <a:xfrm rot="18900000">
              <a:off x="15599569" y="10206567"/>
              <a:ext cx="736114"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Solo</a:t>
              </a:r>
            </a:p>
          </p:txBody>
        </p:sp>
        <p:sp>
          <p:nvSpPr>
            <p:cNvPr id="60" name="TextBox 23">
              <a:extLst>
                <a:ext uri="{FF2B5EF4-FFF2-40B4-BE49-F238E27FC236}">
                  <a16:creationId xmlns:a16="http://schemas.microsoft.com/office/drawing/2014/main" id="{51E6ED9C-E9F3-DA44-44FE-DE74C6C7C9A5}"/>
                </a:ext>
              </a:extLst>
            </p:cNvPr>
            <p:cNvSpPr txBox="1"/>
            <p:nvPr/>
          </p:nvSpPr>
          <p:spPr>
            <a:xfrm rot="18900000">
              <a:off x="15169800" y="10723838"/>
              <a:ext cx="2189108" cy="1771614"/>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Spa Vacation</a:t>
              </a:r>
            </a:p>
          </p:txBody>
        </p:sp>
        <p:sp>
          <p:nvSpPr>
            <p:cNvPr id="61" name="TextBox 24">
              <a:extLst>
                <a:ext uri="{FF2B5EF4-FFF2-40B4-BE49-F238E27FC236}">
                  <a16:creationId xmlns:a16="http://schemas.microsoft.com/office/drawing/2014/main" id="{5AA176CF-B742-5F1C-2D9B-10386A078625}"/>
                </a:ext>
              </a:extLst>
            </p:cNvPr>
            <p:cNvSpPr txBox="1"/>
            <p:nvPr/>
          </p:nvSpPr>
          <p:spPr>
            <a:xfrm rot="18900000">
              <a:off x="15894446" y="10755813"/>
              <a:ext cx="2289618"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Voluntourism</a:t>
              </a:r>
            </a:p>
          </p:txBody>
        </p:sp>
        <p:sp>
          <p:nvSpPr>
            <p:cNvPr id="62" name="TextBox 25">
              <a:extLst>
                <a:ext uri="{FF2B5EF4-FFF2-40B4-BE49-F238E27FC236}">
                  <a16:creationId xmlns:a16="http://schemas.microsoft.com/office/drawing/2014/main" id="{A6D38CE8-C6C4-990E-AF5D-76DFEF64D7B1}"/>
                </a:ext>
              </a:extLst>
            </p:cNvPr>
            <p:cNvSpPr txBox="1"/>
            <p:nvPr/>
          </p:nvSpPr>
          <p:spPr>
            <a:xfrm rot="18900000">
              <a:off x="16626785" y="10778029"/>
              <a:ext cx="2381128" cy="1799013"/>
            </a:xfrm>
            <a:prstGeom prst="rect">
              <a:avLst/>
            </a:prstGeom>
          </p:spPr>
          <p:txBody>
            <a:bodyPr lIns="0" tIns="0" rIns="0" bIns="0" rtlCol="0" anchor="t">
              <a:spAutoFit/>
            </a:bodyPr>
            <a:lstStyle/>
            <a:p>
              <a:pPr algn="ctr" defTabSz="487650">
                <a:lnSpc>
                  <a:spcPts val="1670"/>
                </a:lnSpc>
              </a:pPr>
              <a:r>
                <a:rPr lang="en-US" sz="900" dirty="0">
                  <a:solidFill>
                    <a:srgbClr val="262B32"/>
                  </a:solidFill>
                  <a:latin typeface="Open Sans Light"/>
                </a:rPr>
                <a:t>Walking</a:t>
              </a:r>
              <a:r>
                <a:rPr lang="en-US" sz="1000" dirty="0">
                  <a:solidFill>
                    <a:srgbClr val="262B32"/>
                  </a:solidFill>
                  <a:latin typeface="Open Sans Light"/>
                </a:rPr>
                <a:t> Tours</a:t>
              </a:r>
            </a:p>
          </p:txBody>
        </p:sp>
        <p:sp>
          <p:nvSpPr>
            <p:cNvPr id="63" name="TextBox 26">
              <a:extLst>
                <a:ext uri="{FF2B5EF4-FFF2-40B4-BE49-F238E27FC236}">
                  <a16:creationId xmlns:a16="http://schemas.microsoft.com/office/drawing/2014/main" id="{29AB8B7E-A7F1-7E27-EE52-623B99DA0A0C}"/>
                </a:ext>
              </a:extLst>
            </p:cNvPr>
            <p:cNvSpPr txBox="1"/>
            <p:nvPr/>
          </p:nvSpPr>
          <p:spPr>
            <a:xfrm rot="18900000">
              <a:off x="18185751" y="10478116"/>
              <a:ext cx="1504177"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Wedding</a:t>
              </a:r>
            </a:p>
          </p:txBody>
        </p:sp>
        <p:sp>
          <p:nvSpPr>
            <p:cNvPr id="64" name="TextBox 27">
              <a:extLst>
                <a:ext uri="{FF2B5EF4-FFF2-40B4-BE49-F238E27FC236}">
                  <a16:creationId xmlns:a16="http://schemas.microsoft.com/office/drawing/2014/main" id="{7B0FD742-7D3A-73F6-53E0-C476F7035F53}"/>
                </a:ext>
              </a:extLst>
            </p:cNvPr>
            <p:cNvSpPr txBox="1"/>
            <p:nvPr/>
          </p:nvSpPr>
          <p:spPr>
            <a:xfrm rot="18900000">
              <a:off x="18048196" y="10870788"/>
              <a:ext cx="2614820" cy="1778737"/>
            </a:xfrm>
            <a:prstGeom prst="rect">
              <a:avLst/>
            </a:prstGeom>
          </p:spPr>
          <p:txBody>
            <a:bodyPr lIns="0" tIns="0" rIns="0" bIns="0" rtlCol="0" anchor="t">
              <a:spAutoFit/>
            </a:bodyPr>
            <a:lstStyle/>
            <a:p>
              <a:pPr algn="ctr" defTabSz="487650">
                <a:lnSpc>
                  <a:spcPts val="1670"/>
                </a:lnSpc>
              </a:pPr>
              <a:r>
                <a:rPr lang="en-US" sz="900">
                  <a:solidFill>
                    <a:srgbClr val="262B32"/>
                  </a:solidFill>
                  <a:latin typeface="Open Sans Light"/>
                </a:rPr>
                <a:t>Womens Travel</a:t>
              </a:r>
            </a:p>
          </p:txBody>
        </p:sp>
        <p:grpSp>
          <p:nvGrpSpPr>
            <p:cNvPr id="65" name="Group 28">
              <a:extLst>
                <a:ext uri="{FF2B5EF4-FFF2-40B4-BE49-F238E27FC236}">
                  <a16:creationId xmlns:a16="http://schemas.microsoft.com/office/drawing/2014/main" id="{2EAA28D2-5E23-B0B1-58D0-1F4DAFAC5BAF}"/>
                </a:ext>
              </a:extLst>
            </p:cNvPr>
            <p:cNvGrpSpPr>
              <a:grpSpLocks noChangeAspect="1"/>
            </p:cNvGrpSpPr>
            <p:nvPr/>
          </p:nvGrpSpPr>
          <p:grpSpPr>
            <a:xfrm>
              <a:off x="1026173" y="226520"/>
              <a:ext cx="19387362" cy="9589616"/>
              <a:chOff x="0" y="0"/>
              <a:chExt cx="20797267" cy="10287000"/>
            </a:xfrm>
          </p:grpSpPr>
          <p:sp>
            <p:nvSpPr>
              <p:cNvPr id="95" name="Freeform 29">
                <a:extLst>
                  <a:ext uri="{FF2B5EF4-FFF2-40B4-BE49-F238E27FC236}">
                    <a16:creationId xmlns:a16="http://schemas.microsoft.com/office/drawing/2014/main" id="{3D7C5022-A065-EDEA-F196-889C900E74CC}"/>
                  </a:ext>
                </a:extLst>
              </p:cNvPr>
              <p:cNvSpPr/>
              <p:nvPr/>
            </p:nvSpPr>
            <p:spPr>
              <a:xfrm>
                <a:off x="0" y="-6350"/>
                <a:ext cx="20797267" cy="12700"/>
              </a:xfrm>
              <a:custGeom>
                <a:avLst/>
                <a:gdLst/>
                <a:ahLst/>
                <a:cxnLst/>
                <a:rect l="l" t="t" r="r" b="b"/>
                <a:pathLst>
                  <a:path w="20797267" h="12700">
                    <a:moveTo>
                      <a:pt x="0" y="0"/>
                    </a:moveTo>
                    <a:lnTo>
                      <a:pt x="20797267" y="0"/>
                    </a:lnTo>
                    <a:lnTo>
                      <a:pt x="20797267" y="12700"/>
                    </a:lnTo>
                    <a:lnTo>
                      <a:pt x="0" y="12700"/>
                    </a:lnTo>
                    <a:close/>
                  </a:path>
                </a:pathLst>
              </a:custGeom>
              <a:solidFill>
                <a:srgbClr val="262B32"/>
              </a:solidFill>
            </p:spPr>
          </p:sp>
          <p:sp>
            <p:nvSpPr>
              <p:cNvPr id="96" name="Freeform 30">
                <a:extLst>
                  <a:ext uri="{FF2B5EF4-FFF2-40B4-BE49-F238E27FC236}">
                    <a16:creationId xmlns:a16="http://schemas.microsoft.com/office/drawing/2014/main" id="{1D3FB859-717A-FA27-07FE-E6B75F7382C2}"/>
                  </a:ext>
                </a:extLst>
              </p:cNvPr>
              <p:cNvSpPr/>
              <p:nvPr/>
            </p:nvSpPr>
            <p:spPr>
              <a:xfrm>
                <a:off x="0" y="3422650"/>
                <a:ext cx="20797267" cy="12700"/>
              </a:xfrm>
              <a:custGeom>
                <a:avLst/>
                <a:gdLst/>
                <a:ahLst/>
                <a:cxnLst/>
                <a:rect l="l" t="t" r="r" b="b"/>
                <a:pathLst>
                  <a:path w="20797267" h="12700">
                    <a:moveTo>
                      <a:pt x="0" y="0"/>
                    </a:moveTo>
                    <a:lnTo>
                      <a:pt x="20797267" y="0"/>
                    </a:lnTo>
                    <a:lnTo>
                      <a:pt x="20797267" y="12700"/>
                    </a:lnTo>
                    <a:lnTo>
                      <a:pt x="0" y="12700"/>
                    </a:lnTo>
                    <a:close/>
                  </a:path>
                </a:pathLst>
              </a:custGeom>
              <a:solidFill>
                <a:srgbClr val="262B32"/>
              </a:solidFill>
            </p:spPr>
          </p:sp>
          <p:sp>
            <p:nvSpPr>
              <p:cNvPr id="97" name="Freeform 31">
                <a:extLst>
                  <a:ext uri="{FF2B5EF4-FFF2-40B4-BE49-F238E27FC236}">
                    <a16:creationId xmlns:a16="http://schemas.microsoft.com/office/drawing/2014/main" id="{11162994-0605-FABF-8FC7-534A9733CD25}"/>
                  </a:ext>
                </a:extLst>
              </p:cNvPr>
              <p:cNvSpPr/>
              <p:nvPr/>
            </p:nvSpPr>
            <p:spPr>
              <a:xfrm>
                <a:off x="0" y="6851650"/>
                <a:ext cx="20797267" cy="12700"/>
              </a:xfrm>
              <a:custGeom>
                <a:avLst/>
                <a:gdLst/>
                <a:ahLst/>
                <a:cxnLst/>
                <a:rect l="l" t="t" r="r" b="b"/>
                <a:pathLst>
                  <a:path w="20797267" h="12700">
                    <a:moveTo>
                      <a:pt x="0" y="0"/>
                    </a:moveTo>
                    <a:lnTo>
                      <a:pt x="20797267" y="0"/>
                    </a:lnTo>
                    <a:lnTo>
                      <a:pt x="20797267" y="12700"/>
                    </a:lnTo>
                    <a:lnTo>
                      <a:pt x="0" y="12700"/>
                    </a:lnTo>
                    <a:close/>
                  </a:path>
                </a:pathLst>
              </a:custGeom>
              <a:solidFill>
                <a:srgbClr val="262B32"/>
              </a:solidFill>
            </p:spPr>
          </p:sp>
          <p:sp>
            <p:nvSpPr>
              <p:cNvPr id="98" name="Freeform 32">
                <a:extLst>
                  <a:ext uri="{FF2B5EF4-FFF2-40B4-BE49-F238E27FC236}">
                    <a16:creationId xmlns:a16="http://schemas.microsoft.com/office/drawing/2014/main" id="{08967DEA-41FA-712B-31A5-8338B04E1DC3}"/>
                  </a:ext>
                </a:extLst>
              </p:cNvPr>
              <p:cNvSpPr/>
              <p:nvPr/>
            </p:nvSpPr>
            <p:spPr>
              <a:xfrm>
                <a:off x="0" y="10280650"/>
                <a:ext cx="20797267" cy="12700"/>
              </a:xfrm>
              <a:custGeom>
                <a:avLst/>
                <a:gdLst/>
                <a:ahLst/>
                <a:cxnLst/>
                <a:rect l="l" t="t" r="r" b="b"/>
                <a:pathLst>
                  <a:path w="20797267" h="12700">
                    <a:moveTo>
                      <a:pt x="0" y="0"/>
                    </a:moveTo>
                    <a:lnTo>
                      <a:pt x="20797267" y="0"/>
                    </a:lnTo>
                    <a:lnTo>
                      <a:pt x="20797267" y="12700"/>
                    </a:lnTo>
                    <a:lnTo>
                      <a:pt x="0" y="12700"/>
                    </a:lnTo>
                    <a:close/>
                  </a:path>
                </a:pathLst>
              </a:custGeom>
              <a:solidFill>
                <a:srgbClr val="262B32"/>
              </a:solidFill>
            </p:spPr>
          </p:sp>
        </p:grpSp>
        <p:sp>
          <p:nvSpPr>
            <p:cNvPr id="66" name="TextBox 33">
              <a:extLst>
                <a:ext uri="{FF2B5EF4-FFF2-40B4-BE49-F238E27FC236}">
                  <a16:creationId xmlns:a16="http://schemas.microsoft.com/office/drawing/2014/main" id="{F39D0FC8-23E8-7808-A213-A52FE4E0826F}"/>
                </a:ext>
              </a:extLst>
            </p:cNvPr>
            <p:cNvSpPr txBox="1"/>
            <p:nvPr/>
          </p:nvSpPr>
          <p:spPr>
            <a:xfrm>
              <a:off x="0" y="-47625"/>
              <a:ext cx="836746" cy="1785860"/>
            </a:xfrm>
            <a:prstGeom prst="rect">
              <a:avLst/>
            </a:prstGeom>
          </p:spPr>
          <p:txBody>
            <a:bodyPr lIns="0" tIns="0" rIns="0" bIns="0" rtlCol="0" anchor="t">
              <a:spAutoFit/>
            </a:bodyPr>
            <a:lstStyle/>
            <a:p>
              <a:pPr algn="r" defTabSz="487650">
                <a:lnSpc>
                  <a:spcPts val="1670"/>
                </a:lnSpc>
              </a:pPr>
              <a:r>
                <a:rPr lang="en-US" sz="1000">
                  <a:solidFill>
                    <a:srgbClr val="262B32"/>
                  </a:solidFill>
                  <a:latin typeface="Open Sans Light"/>
                </a:rPr>
                <a:t>75% </a:t>
              </a:r>
            </a:p>
          </p:txBody>
        </p:sp>
        <p:sp>
          <p:nvSpPr>
            <p:cNvPr id="67" name="TextBox 34">
              <a:extLst>
                <a:ext uri="{FF2B5EF4-FFF2-40B4-BE49-F238E27FC236}">
                  <a16:creationId xmlns:a16="http://schemas.microsoft.com/office/drawing/2014/main" id="{B6E9F803-CAE8-43C9-9BD9-A8B9527DD2B1}"/>
                </a:ext>
              </a:extLst>
            </p:cNvPr>
            <p:cNvSpPr txBox="1"/>
            <p:nvPr/>
          </p:nvSpPr>
          <p:spPr>
            <a:xfrm>
              <a:off x="0" y="3148917"/>
              <a:ext cx="836746" cy="1785860"/>
            </a:xfrm>
            <a:prstGeom prst="rect">
              <a:avLst/>
            </a:prstGeom>
          </p:spPr>
          <p:txBody>
            <a:bodyPr lIns="0" tIns="0" rIns="0" bIns="0" rtlCol="0" anchor="t">
              <a:spAutoFit/>
            </a:bodyPr>
            <a:lstStyle/>
            <a:p>
              <a:pPr algn="r" defTabSz="487650">
                <a:lnSpc>
                  <a:spcPts val="1670"/>
                </a:lnSpc>
              </a:pPr>
              <a:r>
                <a:rPr lang="en-US" sz="1000">
                  <a:solidFill>
                    <a:srgbClr val="262B32"/>
                  </a:solidFill>
                  <a:latin typeface="Open Sans Light"/>
                </a:rPr>
                <a:t>50% </a:t>
              </a:r>
            </a:p>
          </p:txBody>
        </p:sp>
        <p:sp>
          <p:nvSpPr>
            <p:cNvPr id="68" name="TextBox 35">
              <a:extLst>
                <a:ext uri="{FF2B5EF4-FFF2-40B4-BE49-F238E27FC236}">
                  <a16:creationId xmlns:a16="http://schemas.microsoft.com/office/drawing/2014/main" id="{63DDDFE5-E13D-770C-D14C-B1FEAA4B9D79}"/>
                </a:ext>
              </a:extLst>
            </p:cNvPr>
            <p:cNvSpPr txBox="1"/>
            <p:nvPr/>
          </p:nvSpPr>
          <p:spPr>
            <a:xfrm>
              <a:off x="0" y="6345454"/>
              <a:ext cx="836746" cy="1785860"/>
            </a:xfrm>
            <a:prstGeom prst="rect">
              <a:avLst/>
            </a:prstGeom>
          </p:spPr>
          <p:txBody>
            <a:bodyPr lIns="0" tIns="0" rIns="0" bIns="0" rtlCol="0" anchor="t">
              <a:spAutoFit/>
            </a:bodyPr>
            <a:lstStyle/>
            <a:p>
              <a:pPr algn="r" defTabSz="487650">
                <a:lnSpc>
                  <a:spcPts val="1670"/>
                </a:lnSpc>
              </a:pPr>
              <a:r>
                <a:rPr lang="en-US" sz="1000">
                  <a:solidFill>
                    <a:srgbClr val="262B32"/>
                  </a:solidFill>
                  <a:latin typeface="Open Sans Light"/>
                </a:rPr>
                <a:t>25% </a:t>
              </a:r>
            </a:p>
          </p:txBody>
        </p:sp>
        <p:sp>
          <p:nvSpPr>
            <p:cNvPr id="69" name="TextBox 36">
              <a:extLst>
                <a:ext uri="{FF2B5EF4-FFF2-40B4-BE49-F238E27FC236}">
                  <a16:creationId xmlns:a16="http://schemas.microsoft.com/office/drawing/2014/main" id="{F69970CA-6F8A-86DA-C693-47A921439D30}"/>
                </a:ext>
              </a:extLst>
            </p:cNvPr>
            <p:cNvSpPr txBox="1"/>
            <p:nvPr/>
          </p:nvSpPr>
          <p:spPr>
            <a:xfrm>
              <a:off x="216311" y="9541992"/>
              <a:ext cx="620439" cy="1785860"/>
            </a:xfrm>
            <a:prstGeom prst="rect">
              <a:avLst/>
            </a:prstGeom>
          </p:spPr>
          <p:txBody>
            <a:bodyPr lIns="0" tIns="0" rIns="0" bIns="0" rtlCol="0" anchor="t">
              <a:spAutoFit/>
            </a:bodyPr>
            <a:lstStyle/>
            <a:p>
              <a:pPr algn="r" defTabSz="487650">
                <a:lnSpc>
                  <a:spcPts val="1670"/>
                </a:lnSpc>
              </a:pPr>
              <a:r>
                <a:rPr lang="en-US" sz="1000">
                  <a:solidFill>
                    <a:srgbClr val="262B32"/>
                  </a:solidFill>
                  <a:latin typeface="Open Sans Light"/>
                </a:rPr>
                <a:t>0% </a:t>
              </a:r>
            </a:p>
          </p:txBody>
        </p:sp>
        <p:grpSp>
          <p:nvGrpSpPr>
            <p:cNvPr id="70" name="Group 37">
              <a:extLst>
                <a:ext uri="{FF2B5EF4-FFF2-40B4-BE49-F238E27FC236}">
                  <a16:creationId xmlns:a16="http://schemas.microsoft.com/office/drawing/2014/main" id="{4EA0BE3C-CD05-C6E9-47A6-433FBB7A97A5}"/>
                </a:ext>
              </a:extLst>
            </p:cNvPr>
            <p:cNvGrpSpPr>
              <a:grpSpLocks noChangeAspect="1"/>
            </p:cNvGrpSpPr>
            <p:nvPr/>
          </p:nvGrpSpPr>
          <p:grpSpPr>
            <a:xfrm>
              <a:off x="1026173" y="226520"/>
              <a:ext cx="19387362" cy="9589616"/>
              <a:chOff x="0" y="0"/>
              <a:chExt cx="20797267" cy="10287000"/>
            </a:xfrm>
          </p:grpSpPr>
          <p:sp>
            <p:nvSpPr>
              <p:cNvPr id="71" name="Freeform 38">
                <a:extLst>
                  <a:ext uri="{FF2B5EF4-FFF2-40B4-BE49-F238E27FC236}">
                    <a16:creationId xmlns:a16="http://schemas.microsoft.com/office/drawing/2014/main" id="{0DA91701-5644-B079-AF68-7AA627C1DBAD}"/>
                  </a:ext>
                </a:extLst>
              </p:cNvPr>
              <p:cNvSpPr/>
              <p:nvPr/>
            </p:nvSpPr>
            <p:spPr>
              <a:xfrm>
                <a:off x="0" y="2874010"/>
                <a:ext cx="801561" cy="7412990"/>
              </a:xfrm>
              <a:custGeom>
                <a:avLst/>
                <a:gdLst/>
                <a:ahLst/>
                <a:cxnLst/>
                <a:rect l="l" t="t" r="r" b="b"/>
                <a:pathLst>
                  <a:path w="801561" h="7412990">
                    <a:moveTo>
                      <a:pt x="0" y="7412990"/>
                    </a:moveTo>
                    <a:lnTo>
                      <a:pt x="0" y="64125"/>
                    </a:lnTo>
                    <a:lnTo>
                      <a:pt x="0" y="64125"/>
                    </a:lnTo>
                    <a:cubicBezTo>
                      <a:pt x="0" y="47118"/>
                      <a:pt x="6756" y="30808"/>
                      <a:pt x="18782" y="18782"/>
                    </a:cubicBezTo>
                    <a:cubicBezTo>
                      <a:pt x="30807" y="6756"/>
                      <a:pt x="47118" y="0"/>
                      <a:pt x="64125" y="0"/>
                    </a:cubicBezTo>
                    <a:lnTo>
                      <a:pt x="737436" y="0"/>
                    </a:lnTo>
                    <a:cubicBezTo>
                      <a:pt x="754443" y="0"/>
                      <a:pt x="770754" y="6756"/>
                      <a:pt x="782780" y="18782"/>
                    </a:cubicBezTo>
                    <a:cubicBezTo>
                      <a:pt x="794805" y="30808"/>
                      <a:pt x="801561" y="47118"/>
                      <a:pt x="801561" y="64125"/>
                    </a:cubicBezTo>
                    <a:lnTo>
                      <a:pt x="801561" y="7412990"/>
                    </a:lnTo>
                    <a:close/>
                  </a:path>
                </a:pathLst>
              </a:custGeom>
              <a:solidFill>
                <a:srgbClr val="F8A81D"/>
              </a:solidFill>
            </p:spPr>
            <p:txBody>
              <a:bodyPr/>
              <a:lstStyle/>
              <a:p>
                <a:endParaRPr lang="en-GR" sz="1200" dirty="0"/>
              </a:p>
            </p:txBody>
          </p:sp>
          <p:sp>
            <p:nvSpPr>
              <p:cNvPr id="72" name="Freeform 39">
                <a:extLst>
                  <a:ext uri="{FF2B5EF4-FFF2-40B4-BE49-F238E27FC236}">
                    <a16:creationId xmlns:a16="http://schemas.microsoft.com/office/drawing/2014/main" id="{4A5C45BE-D75A-3816-40D6-4B9105A420A3}"/>
                  </a:ext>
                </a:extLst>
              </p:cNvPr>
              <p:cNvSpPr/>
              <p:nvPr/>
            </p:nvSpPr>
            <p:spPr>
              <a:xfrm>
                <a:off x="869379" y="1228090"/>
                <a:ext cx="801561" cy="9058910"/>
              </a:xfrm>
              <a:custGeom>
                <a:avLst/>
                <a:gdLst/>
                <a:ahLst/>
                <a:cxnLst/>
                <a:rect l="l" t="t" r="r" b="b"/>
                <a:pathLst>
                  <a:path w="801561" h="9058910">
                    <a:moveTo>
                      <a:pt x="0" y="9058910"/>
                    </a:moveTo>
                    <a:lnTo>
                      <a:pt x="0" y="64125"/>
                    </a:lnTo>
                    <a:cubicBezTo>
                      <a:pt x="0" y="47118"/>
                      <a:pt x="6756" y="30807"/>
                      <a:pt x="18781" y="18782"/>
                    </a:cubicBezTo>
                    <a:cubicBezTo>
                      <a:pt x="30807" y="6756"/>
                      <a:pt x="47117" y="0"/>
                      <a:pt x="64124" y="0"/>
                    </a:cubicBezTo>
                    <a:lnTo>
                      <a:pt x="737436" y="0"/>
                    </a:lnTo>
                    <a:cubicBezTo>
                      <a:pt x="754443" y="0"/>
                      <a:pt x="770753" y="6756"/>
                      <a:pt x="782779" y="18782"/>
                    </a:cubicBezTo>
                    <a:cubicBezTo>
                      <a:pt x="794805" y="30807"/>
                      <a:pt x="801561" y="47118"/>
                      <a:pt x="801561" y="64125"/>
                    </a:cubicBezTo>
                    <a:lnTo>
                      <a:pt x="801561" y="9058910"/>
                    </a:lnTo>
                    <a:close/>
                  </a:path>
                </a:pathLst>
              </a:custGeom>
              <a:solidFill>
                <a:srgbClr val="F8A81D"/>
              </a:solidFill>
            </p:spPr>
          </p:sp>
          <p:sp>
            <p:nvSpPr>
              <p:cNvPr id="73" name="Freeform 40">
                <a:extLst>
                  <a:ext uri="{FF2B5EF4-FFF2-40B4-BE49-F238E27FC236}">
                    <a16:creationId xmlns:a16="http://schemas.microsoft.com/office/drawing/2014/main" id="{F6E20048-8C7D-F34A-3DC1-FFE2CC722046}"/>
                  </a:ext>
                </a:extLst>
              </p:cNvPr>
              <p:cNvSpPr/>
              <p:nvPr/>
            </p:nvSpPr>
            <p:spPr>
              <a:xfrm>
                <a:off x="1738757" y="4382770"/>
                <a:ext cx="801561" cy="5904230"/>
              </a:xfrm>
              <a:custGeom>
                <a:avLst/>
                <a:gdLst/>
                <a:ahLst/>
                <a:cxnLst/>
                <a:rect l="l" t="t" r="r" b="b"/>
                <a:pathLst>
                  <a:path w="801561" h="5904230">
                    <a:moveTo>
                      <a:pt x="0" y="5904230"/>
                    </a:moveTo>
                    <a:lnTo>
                      <a:pt x="0" y="64125"/>
                    </a:lnTo>
                    <a:cubicBezTo>
                      <a:pt x="0" y="28710"/>
                      <a:pt x="28710" y="0"/>
                      <a:pt x="64125" y="0"/>
                    </a:cubicBezTo>
                    <a:lnTo>
                      <a:pt x="737436" y="0"/>
                    </a:lnTo>
                    <a:cubicBezTo>
                      <a:pt x="772852" y="0"/>
                      <a:pt x="801561" y="28710"/>
                      <a:pt x="801561" y="64125"/>
                    </a:cubicBezTo>
                    <a:lnTo>
                      <a:pt x="801561" y="5904230"/>
                    </a:lnTo>
                    <a:close/>
                  </a:path>
                </a:pathLst>
              </a:custGeom>
              <a:solidFill>
                <a:srgbClr val="F8A81D"/>
              </a:solidFill>
            </p:spPr>
          </p:sp>
          <p:sp>
            <p:nvSpPr>
              <p:cNvPr id="74" name="Freeform 41">
                <a:extLst>
                  <a:ext uri="{FF2B5EF4-FFF2-40B4-BE49-F238E27FC236}">
                    <a16:creationId xmlns:a16="http://schemas.microsoft.com/office/drawing/2014/main" id="{4B7C83ED-10FC-E4FD-B10C-3AB4E66A3998}"/>
                  </a:ext>
                </a:extLst>
              </p:cNvPr>
              <p:cNvSpPr/>
              <p:nvPr/>
            </p:nvSpPr>
            <p:spPr>
              <a:xfrm>
                <a:off x="2608136" y="8223250"/>
                <a:ext cx="801561" cy="2063750"/>
              </a:xfrm>
              <a:custGeom>
                <a:avLst/>
                <a:gdLst/>
                <a:ahLst/>
                <a:cxnLst/>
                <a:rect l="l" t="t" r="r" b="b"/>
                <a:pathLst>
                  <a:path w="801561" h="2063750">
                    <a:moveTo>
                      <a:pt x="0" y="2063750"/>
                    </a:moveTo>
                    <a:lnTo>
                      <a:pt x="0" y="64125"/>
                    </a:lnTo>
                    <a:cubicBezTo>
                      <a:pt x="0" y="28710"/>
                      <a:pt x="28709" y="0"/>
                      <a:pt x="64124" y="0"/>
                    </a:cubicBezTo>
                    <a:lnTo>
                      <a:pt x="737436" y="0"/>
                    </a:lnTo>
                    <a:cubicBezTo>
                      <a:pt x="754443" y="0"/>
                      <a:pt x="770753" y="6756"/>
                      <a:pt x="782779" y="18782"/>
                    </a:cubicBezTo>
                    <a:cubicBezTo>
                      <a:pt x="794805" y="30807"/>
                      <a:pt x="801561" y="47118"/>
                      <a:pt x="801561" y="64125"/>
                    </a:cubicBezTo>
                    <a:lnTo>
                      <a:pt x="801561" y="2063750"/>
                    </a:lnTo>
                    <a:close/>
                  </a:path>
                </a:pathLst>
              </a:custGeom>
              <a:solidFill>
                <a:srgbClr val="F8A81D"/>
              </a:solidFill>
            </p:spPr>
          </p:sp>
          <p:sp>
            <p:nvSpPr>
              <p:cNvPr id="75" name="Freeform 42">
                <a:extLst>
                  <a:ext uri="{FF2B5EF4-FFF2-40B4-BE49-F238E27FC236}">
                    <a16:creationId xmlns:a16="http://schemas.microsoft.com/office/drawing/2014/main" id="{F310EB35-C09C-73FC-6F37-104BE598EB51}"/>
                  </a:ext>
                </a:extLst>
              </p:cNvPr>
              <p:cNvSpPr/>
              <p:nvPr/>
            </p:nvSpPr>
            <p:spPr>
              <a:xfrm>
                <a:off x="3477514" y="3011170"/>
                <a:ext cx="801561" cy="7275830"/>
              </a:xfrm>
              <a:custGeom>
                <a:avLst/>
                <a:gdLst/>
                <a:ahLst/>
                <a:cxnLst/>
                <a:rect l="l" t="t" r="r" b="b"/>
                <a:pathLst>
                  <a:path w="801561" h="7275830">
                    <a:moveTo>
                      <a:pt x="0" y="7275830"/>
                    </a:moveTo>
                    <a:lnTo>
                      <a:pt x="0" y="64125"/>
                    </a:lnTo>
                    <a:cubicBezTo>
                      <a:pt x="0" y="28710"/>
                      <a:pt x="28710" y="0"/>
                      <a:pt x="64125" y="0"/>
                    </a:cubicBezTo>
                    <a:lnTo>
                      <a:pt x="737436" y="0"/>
                    </a:lnTo>
                    <a:cubicBezTo>
                      <a:pt x="772852" y="0"/>
                      <a:pt x="801561" y="28710"/>
                      <a:pt x="801561" y="64125"/>
                    </a:cubicBezTo>
                    <a:lnTo>
                      <a:pt x="801561" y="7275830"/>
                    </a:lnTo>
                    <a:close/>
                  </a:path>
                </a:pathLst>
              </a:custGeom>
              <a:solidFill>
                <a:srgbClr val="F8A81D"/>
              </a:solidFill>
            </p:spPr>
          </p:sp>
          <p:sp>
            <p:nvSpPr>
              <p:cNvPr id="76" name="Freeform 43">
                <a:extLst>
                  <a:ext uri="{FF2B5EF4-FFF2-40B4-BE49-F238E27FC236}">
                    <a16:creationId xmlns:a16="http://schemas.microsoft.com/office/drawing/2014/main" id="{964FDF4D-994D-A0CC-B7F9-C86598FB2C02}"/>
                  </a:ext>
                </a:extLst>
              </p:cNvPr>
              <p:cNvSpPr/>
              <p:nvPr/>
            </p:nvSpPr>
            <p:spPr>
              <a:xfrm>
                <a:off x="4346892" y="7948930"/>
                <a:ext cx="801562" cy="2338070"/>
              </a:xfrm>
              <a:custGeom>
                <a:avLst/>
                <a:gdLst/>
                <a:ahLst/>
                <a:cxnLst/>
                <a:rect l="l" t="t" r="r" b="b"/>
                <a:pathLst>
                  <a:path w="801562" h="2338070">
                    <a:moveTo>
                      <a:pt x="0" y="2338070"/>
                    </a:moveTo>
                    <a:lnTo>
                      <a:pt x="0" y="64125"/>
                    </a:lnTo>
                    <a:cubicBezTo>
                      <a:pt x="0" y="28710"/>
                      <a:pt x="28710" y="0"/>
                      <a:pt x="64125" y="0"/>
                    </a:cubicBezTo>
                    <a:lnTo>
                      <a:pt x="737437" y="0"/>
                    </a:lnTo>
                    <a:cubicBezTo>
                      <a:pt x="754444" y="0"/>
                      <a:pt x="770754" y="6756"/>
                      <a:pt x="782780" y="18782"/>
                    </a:cubicBezTo>
                    <a:cubicBezTo>
                      <a:pt x="794806" y="30808"/>
                      <a:pt x="801562" y="47118"/>
                      <a:pt x="801562" y="64125"/>
                    </a:cubicBezTo>
                    <a:lnTo>
                      <a:pt x="801562" y="2338070"/>
                    </a:lnTo>
                    <a:close/>
                  </a:path>
                </a:pathLst>
              </a:custGeom>
              <a:solidFill>
                <a:srgbClr val="F8A81D"/>
              </a:solidFill>
            </p:spPr>
          </p:sp>
          <p:sp>
            <p:nvSpPr>
              <p:cNvPr id="77" name="Freeform 44">
                <a:extLst>
                  <a:ext uri="{FF2B5EF4-FFF2-40B4-BE49-F238E27FC236}">
                    <a16:creationId xmlns:a16="http://schemas.microsoft.com/office/drawing/2014/main" id="{B4866AFF-BAB7-F67B-D6BA-E8275ED50192}"/>
                  </a:ext>
                </a:extLst>
              </p:cNvPr>
              <p:cNvSpPr/>
              <p:nvPr/>
            </p:nvSpPr>
            <p:spPr>
              <a:xfrm>
                <a:off x="5216271" y="6165850"/>
                <a:ext cx="801561" cy="4121150"/>
              </a:xfrm>
              <a:custGeom>
                <a:avLst/>
                <a:gdLst/>
                <a:ahLst/>
                <a:cxnLst/>
                <a:rect l="l" t="t" r="r" b="b"/>
                <a:pathLst>
                  <a:path w="801561" h="4121150">
                    <a:moveTo>
                      <a:pt x="0" y="4121150"/>
                    </a:moveTo>
                    <a:lnTo>
                      <a:pt x="0" y="64125"/>
                    </a:lnTo>
                    <a:cubicBezTo>
                      <a:pt x="0" y="28709"/>
                      <a:pt x="28710" y="0"/>
                      <a:pt x="64125" y="0"/>
                    </a:cubicBezTo>
                    <a:lnTo>
                      <a:pt x="737437" y="0"/>
                    </a:lnTo>
                    <a:cubicBezTo>
                      <a:pt x="772852" y="0"/>
                      <a:pt x="801561" y="28709"/>
                      <a:pt x="801561" y="64125"/>
                    </a:cubicBezTo>
                    <a:lnTo>
                      <a:pt x="801561" y="4121150"/>
                    </a:lnTo>
                    <a:close/>
                  </a:path>
                </a:pathLst>
              </a:custGeom>
              <a:solidFill>
                <a:srgbClr val="F8A81D"/>
              </a:solidFill>
            </p:spPr>
          </p:sp>
          <p:sp>
            <p:nvSpPr>
              <p:cNvPr id="78" name="Freeform 45">
                <a:extLst>
                  <a:ext uri="{FF2B5EF4-FFF2-40B4-BE49-F238E27FC236}">
                    <a16:creationId xmlns:a16="http://schemas.microsoft.com/office/drawing/2014/main" id="{1A147955-0C07-1FF5-A4A8-6B16AB65CD44}"/>
                  </a:ext>
                </a:extLst>
              </p:cNvPr>
              <p:cNvSpPr/>
              <p:nvPr/>
            </p:nvSpPr>
            <p:spPr>
              <a:xfrm>
                <a:off x="6085649" y="7400290"/>
                <a:ext cx="801561" cy="2886710"/>
              </a:xfrm>
              <a:custGeom>
                <a:avLst/>
                <a:gdLst/>
                <a:ahLst/>
                <a:cxnLst/>
                <a:rect l="l" t="t" r="r" b="b"/>
                <a:pathLst>
                  <a:path w="801561" h="2886710">
                    <a:moveTo>
                      <a:pt x="0" y="2886710"/>
                    </a:moveTo>
                    <a:lnTo>
                      <a:pt x="0" y="64125"/>
                    </a:lnTo>
                    <a:cubicBezTo>
                      <a:pt x="0" y="28710"/>
                      <a:pt x="28710" y="0"/>
                      <a:pt x="64125" y="0"/>
                    </a:cubicBezTo>
                    <a:lnTo>
                      <a:pt x="737437" y="0"/>
                    </a:lnTo>
                    <a:cubicBezTo>
                      <a:pt x="772852" y="0"/>
                      <a:pt x="801562" y="28710"/>
                      <a:pt x="801562" y="64125"/>
                    </a:cubicBezTo>
                    <a:lnTo>
                      <a:pt x="801562" y="2886710"/>
                    </a:lnTo>
                    <a:close/>
                  </a:path>
                </a:pathLst>
              </a:custGeom>
              <a:solidFill>
                <a:srgbClr val="F8A81D"/>
              </a:solidFill>
            </p:spPr>
          </p:sp>
          <p:sp>
            <p:nvSpPr>
              <p:cNvPr id="79" name="Freeform 46">
                <a:extLst>
                  <a:ext uri="{FF2B5EF4-FFF2-40B4-BE49-F238E27FC236}">
                    <a16:creationId xmlns:a16="http://schemas.microsoft.com/office/drawing/2014/main" id="{79C3134A-EEA6-4700-4666-C9376A56998B}"/>
                  </a:ext>
                </a:extLst>
              </p:cNvPr>
              <p:cNvSpPr/>
              <p:nvPr/>
            </p:nvSpPr>
            <p:spPr>
              <a:xfrm>
                <a:off x="6955028" y="4657090"/>
                <a:ext cx="801561" cy="5629910"/>
              </a:xfrm>
              <a:custGeom>
                <a:avLst/>
                <a:gdLst/>
                <a:ahLst/>
                <a:cxnLst/>
                <a:rect l="l" t="t" r="r" b="b"/>
                <a:pathLst>
                  <a:path w="801561" h="5629910">
                    <a:moveTo>
                      <a:pt x="0" y="5629910"/>
                    </a:moveTo>
                    <a:lnTo>
                      <a:pt x="0" y="64125"/>
                    </a:lnTo>
                    <a:cubicBezTo>
                      <a:pt x="0" y="28710"/>
                      <a:pt x="28710" y="0"/>
                      <a:pt x="64125" y="0"/>
                    </a:cubicBezTo>
                    <a:lnTo>
                      <a:pt x="737437" y="0"/>
                    </a:lnTo>
                    <a:cubicBezTo>
                      <a:pt x="772851" y="0"/>
                      <a:pt x="801561" y="28710"/>
                      <a:pt x="801561" y="64125"/>
                    </a:cubicBezTo>
                    <a:lnTo>
                      <a:pt x="801561" y="5629910"/>
                    </a:lnTo>
                    <a:close/>
                  </a:path>
                </a:pathLst>
              </a:custGeom>
              <a:solidFill>
                <a:srgbClr val="F8A81D"/>
              </a:solidFill>
            </p:spPr>
          </p:sp>
          <p:sp>
            <p:nvSpPr>
              <p:cNvPr id="80" name="Freeform 47">
                <a:extLst>
                  <a:ext uri="{FF2B5EF4-FFF2-40B4-BE49-F238E27FC236}">
                    <a16:creationId xmlns:a16="http://schemas.microsoft.com/office/drawing/2014/main" id="{44703E10-2FAF-48A0-E0D3-1A7C52A9A932}"/>
                  </a:ext>
                </a:extLst>
              </p:cNvPr>
              <p:cNvSpPr/>
              <p:nvPr/>
            </p:nvSpPr>
            <p:spPr>
              <a:xfrm>
                <a:off x="7824406" y="6165850"/>
                <a:ext cx="801562" cy="4121150"/>
              </a:xfrm>
              <a:custGeom>
                <a:avLst/>
                <a:gdLst/>
                <a:ahLst/>
                <a:cxnLst/>
                <a:rect l="l" t="t" r="r" b="b"/>
                <a:pathLst>
                  <a:path w="801562" h="4121150">
                    <a:moveTo>
                      <a:pt x="0" y="4121150"/>
                    </a:moveTo>
                    <a:lnTo>
                      <a:pt x="0" y="64125"/>
                    </a:lnTo>
                    <a:cubicBezTo>
                      <a:pt x="0" y="47118"/>
                      <a:pt x="6756" y="30807"/>
                      <a:pt x="18782" y="18781"/>
                    </a:cubicBezTo>
                    <a:cubicBezTo>
                      <a:pt x="30808" y="6756"/>
                      <a:pt x="47119" y="0"/>
                      <a:pt x="64126" y="0"/>
                    </a:cubicBezTo>
                    <a:lnTo>
                      <a:pt x="737437" y="0"/>
                    </a:lnTo>
                    <a:cubicBezTo>
                      <a:pt x="754443" y="0"/>
                      <a:pt x="770754" y="6756"/>
                      <a:pt x="782780" y="18781"/>
                    </a:cubicBezTo>
                    <a:cubicBezTo>
                      <a:pt x="794806" y="30807"/>
                      <a:pt x="801562" y="47118"/>
                      <a:pt x="801562" y="64125"/>
                    </a:cubicBezTo>
                    <a:lnTo>
                      <a:pt x="801562" y="4121150"/>
                    </a:lnTo>
                    <a:close/>
                  </a:path>
                </a:pathLst>
              </a:custGeom>
              <a:solidFill>
                <a:srgbClr val="F8A81D"/>
              </a:solidFill>
            </p:spPr>
          </p:sp>
          <p:sp>
            <p:nvSpPr>
              <p:cNvPr id="81" name="Freeform 48">
                <a:extLst>
                  <a:ext uri="{FF2B5EF4-FFF2-40B4-BE49-F238E27FC236}">
                    <a16:creationId xmlns:a16="http://schemas.microsoft.com/office/drawing/2014/main" id="{DDD47A83-334F-5E82-C4A5-B08E89EEC41D}"/>
                  </a:ext>
                </a:extLst>
              </p:cNvPr>
              <p:cNvSpPr/>
              <p:nvPr/>
            </p:nvSpPr>
            <p:spPr>
              <a:xfrm>
                <a:off x="8693785" y="6303010"/>
                <a:ext cx="801561" cy="3983990"/>
              </a:xfrm>
              <a:custGeom>
                <a:avLst/>
                <a:gdLst/>
                <a:ahLst/>
                <a:cxnLst/>
                <a:rect l="l" t="t" r="r" b="b"/>
                <a:pathLst>
                  <a:path w="801561" h="3983990">
                    <a:moveTo>
                      <a:pt x="0" y="3983990"/>
                    </a:moveTo>
                    <a:lnTo>
                      <a:pt x="0" y="64125"/>
                    </a:lnTo>
                    <a:cubicBezTo>
                      <a:pt x="0" y="47118"/>
                      <a:pt x="6756" y="30808"/>
                      <a:pt x="18782" y="18782"/>
                    </a:cubicBezTo>
                    <a:cubicBezTo>
                      <a:pt x="30807" y="6756"/>
                      <a:pt x="47118" y="0"/>
                      <a:pt x="64125" y="0"/>
                    </a:cubicBezTo>
                    <a:lnTo>
                      <a:pt x="737436" y="0"/>
                    </a:lnTo>
                    <a:cubicBezTo>
                      <a:pt x="754443" y="0"/>
                      <a:pt x="770754" y="6756"/>
                      <a:pt x="782779" y="18782"/>
                    </a:cubicBezTo>
                    <a:cubicBezTo>
                      <a:pt x="794805" y="30808"/>
                      <a:pt x="801561" y="47118"/>
                      <a:pt x="801561" y="64125"/>
                    </a:cubicBezTo>
                    <a:lnTo>
                      <a:pt x="801561" y="3983990"/>
                    </a:lnTo>
                    <a:close/>
                  </a:path>
                </a:pathLst>
              </a:custGeom>
              <a:solidFill>
                <a:srgbClr val="F8A81D"/>
              </a:solidFill>
            </p:spPr>
          </p:sp>
          <p:sp>
            <p:nvSpPr>
              <p:cNvPr id="82" name="Freeform 49">
                <a:extLst>
                  <a:ext uri="{FF2B5EF4-FFF2-40B4-BE49-F238E27FC236}">
                    <a16:creationId xmlns:a16="http://schemas.microsoft.com/office/drawing/2014/main" id="{4FCCE252-4F9C-2345-79BD-AD91C148BEE4}"/>
                  </a:ext>
                </a:extLst>
              </p:cNvPr>
              <p:cNvSpPr/>
              <p:nvPr/>
            </p:nvSpPr>
            <p:spPr>
              <a:xfrm>
                <a:off x="9563164" y="7125970"/>
                <a:ext cx="801561" cy="3161030"/>
              </a:xfrm>
              <a:custGeom>
                <a:avLst/>
                <a:gdLst/>
                <a:ahLst/>
                <a:cxnLst/>
                <a:rect l="l" t="t" r="r" b="b"/>
                <a:pathLst>
                  <a:path w="801561" h="3161030">
                    <a:moveTo>
                      <a:pt x="0" y="3161030"/>
                    </a:moveTo>
                    <a:lnTo>
                      <a:pt x="0" y="64125"/>
                    </a:lnTo>
                    <a:cubicBezTo>
                      <a:pt x="0" y="47119"/>
                      <a:pt x="6755" y="30808"/>
                      <a:pt x="18781" y="18781"/>
                    </a:cubicBezTo>
                    <a:cubicBezTo>
                      <a:pt x="30807" y="6756"/>
                      <a:pt x="47118" y="0"/>
                      <a:pt x="64124" y="0"/>
                    </a:cubicBezTo>
                    <a:lnTo>
                      <a:pt x="737436" y="0"/>
                    </a:lnTo>
                    <a:cubicBezTo>
                      <a:pt x="754443" y="0"/>
                      <a:pt x="770753" y="6756"/>
                      <a:pt x="782779" y="18781"/>
                    </a:cubicBezTo>
                    <a:cubicBezTo>
                      <a:pt x="794805" y="30808"/>
                      <a:pt x="801561" y="47119"/>
                      <a:pt x="801561" y="64125"/>
                    </a:cubicBezTo>
                    <a:lnTo>
                      <a:pt x="801561" y="3161030"/>
                    </a:lnTo>
                    <a:close/>
                  </a:path>
                </a:pathLst>
              </a:custGeom>
              <a:solidFill>
                <a:srgbClr val="F8A81D"/>
              </a:solidFill>
            </p:spPr>
          </p:sp>
          <p:sp>
            <p:nvSpPr>
              <p:cNvPr id="83" name="Freeform 50">
                <a:extLst>
                  <a:ext uri="{FF2B5EF4-FFF2-40B4-BE49-F238E27FC236}">
                    <a16:creationId xmlns:a16="http://schemas.microsoft.com/office/drawing/2014/main" id="{2C793C2E-4005-12AE-BC8E-E8A780EE1BB8}"/>
                  </a:ext>
                </a:extLst>
              </p:cNvPr>
              <p:cNvSpPr/>
              <p:nvPr/>
            </p:nvSpPr>
            <p:spPr>
              <a:xfrm>
                <a:off x="10432542" y="6440170"/>
                <a:ext cx="801561" cy="3846830"/>
              </a:xfrm>
              <a:custGeom>
                <a:avLst/>
                <a:gdLst/>
                <a:ahLst/>
                <a:cxnLst/>
                <a:rect l="l" t="t" r="r" b="b"/>
                <a:pathLst>
                  <a:path w="801561" h="3846830">
                    <a:moveTo>
                      <a:pt x="0" y="3846830"/>
                    </a:moveTo>
                    <a:lnTo>
                      <a:pt x="0" y="64125"/>
                    </a:lnTo>
                    <a:cubicBezTo>
                      <a:pt x="0" y="47118"/>
                      <a:pt x="6756" y="30808"/>
                      <a:pt x="18782" y="18782"/>
                    </a:cubicBezTo>
                    <a:cubicBezTo>
                      <a:pt x="30808" y="6756"/>
                      <a:pt x="47118" y="0"/>
                      <a:pt x="64125" y="0"/>
                    </a:cubicBezTo>
                    <a:lnTo>
                      <a:pt x="737437" y="0"/>
                    </a:lnTo>
                    <a:cubicBezTo>
                      <a:pt x="754443" y="0"/>
                      <a:pt x="770754" y="6756"/>
                      <a:pt x="782780" y="18782"/>
                    </a:cubicBezTo>
                    <a:cubicBezTo>
                      <a:pt x="794805" y="30808"/>
                      <a:pt x="801561" y="47118"/>
                      <a:pt x="801561" y="64125"/>
                    </a:cubicBezTo>
                    <a:lnTo>
                      <a:pt x="801561" y="3846830"/>
                    </a:lnTo>
                    <a:close/>
                  </a:path>
                </a:pathLst>
              </a:custGeom>
              <a:solidFill>
                <a:srgbClr val="F8A81D"/>
              </a:solidFill>
            </p:spPr>
          </p:sp>
          <p:sp>
            <p:nvSpPr>
              <p:cNvPr id="84" name="Freeform 51">
                <a:extLst>
                  <a:ext uri="{FF2B5EF4-FFF2-40B4-BE49-F238E27FC236}">
                    <a16:creationId xmlns:a16="http://schemas.microsoft.com/office/drawing/2014/main" id="{BA70A384-CA82-C9D3-14D4-9E5F92D5BD12}"/>
                  </a:ext>
                </a:extLst>
              </p:cNvPr>
              <p:cNvSpPr/>
              <p:nvPr/>
            </p:nvSpPr>
            <p:spPr>
              <a:xfrm>
                <a:off x="11301920" y="6303010"/>
                <a:ext cx="801561" cy="3983990"/>
              </a:xfrm>
              <a:custGeom>
                <a:avLst/>
                <a:gdLst/>
                <a:ahLst/>
                <a:cxnLst/>
                <a:rect l="l" t="t" r="r" b="b"/>
                <a:pathLst>
                  <a:path w="801561" h="3983990">
                    <a:moveTo>
                      <a:pt x="0" y="3983990"/>
                    </a:moveTo>
                    <a:lnTo>
                      <a:pt x="0" y="64125"/>
                    </a:lnTo>
                    <a:cubicBezTo>
                      <a:pt x="0" y="47118"/>
                      <a:pt x="6756" y="30808"/>
                      <a:pt x="18782" y="18782"/>
                    </a:cubicBezTo>
                    <a:cubicBezTo>
                      <a:pt x="30808" y="6756"/>
                      <a:pt x="47118" y="0"/>
                      <a:pt x="64125" y="0"/>
                    </a:cubicBezTo>
                    <a:lnTo>
                      <a:pt x="737437" y="0"/>
                    </a:lnTo>
                    <a:cubicBezTo>
                      <a:pt x="754443" y="0"/>
                      <a:pt x="770754" y="6756"/>
                      <a:pt x="782780" y="18782"/>
                    </a:cubicBezTo>
                    <a:cubicBezTo>
                      <a:pt x="794805" y="30808"/>
                      <a:pt x="801561" y="47118"/>
                      <a:pt x="801561" y="64125"/>
                    </a:cubicBezTo>
                    <a:lnTo>
                      <a:pt x="801561" y="3983990"/>
                    </a:lnTo>
                    <a:close/>
                  </a:path>
                </a:pathLst>
              </a:custGeom>
              <a:solidFill>
                <a:srgbClr val="F8A81D"/>
              </a:solidFill>
            </p:spPr>
          </p:sp>
          <p:sp>
            <p:nvSpPr>
              <p:cNvPr id="85" name="Freeform 52">
                <a:extLst>
                  <a:ext uri="{FF2B5EF4-FFF2-40B4-BE49-F238E27FC236}">
                    <a16:creationId xmlns:a16="http://schemas.microsoft.com/office/drawing/2014/main" id="{1422A5AB-69BE-8558-6A0B-D13FCD51016B}"/>
                  </a:ext>
                </a:extLst>
              </p:cNvPr>
              <p:cNvSpPr/>
              <p:nvPr/>
            </p:nvSpPr>
            <p:spPr>
              <a:xfrm>
                <a:off x="12171299" y="9732010"/>
                <a:ext cx="801561" cy="554990"/>
              </a:xfrm>
              <a:custGeom>
                <a:avLst/>
                <a:gdLst/>
                <a:ahLst/>
                <a:cxnLst/>
                <a:rect l="l" t="t" r="r" b="b"/>
                <a:pathLst>
                  <a:path w="801561" h="554990">
                    <a:moveTo>
                      <a:pt x="0" y="554990"/>
                    </a:moveTo>
                    <a:lnTo>
                      <a:pt x="0" y="64125"/>
                    </a:lnTo>
                    <a:cubicBezTo>
                      <a:pt x="0" y="28710"/>
                      <a:pt x="28710" y="0"/>
                      <a:pt x="64125" y="0"/>
                    </a:cubicBezTo>
                    <a:lnTo>
                      <a:pt x="737436" y="0"/>
                    </a:lnTo>
                    <a:cubicBezTo>
                      <a:pt x="772851" y="0"/>
                      <a:pt x="801561" y="28710"/>
                      <a:pt x="801561" y="64125"/>
                    </a:cubicBezTo>
                    <a:lnTo>
                      <a:pt x="801561" y="554990"/>
                    </a:lnTo>
                    <a:close/>
                  </a:path>
                </a:pathLst>
              </a:custGeom>
              <a:solidFill>
                <a:srgbClr val="F8A81D"/>
              </a:solidFill>
            </p:spPr>
          </p:sp>
          <p:sp>
            <p:nvSpPr>
              <p:cNvPr id="86" name="Freeform 53">
                <a:extLst>
                  <a:ext uri="{FF2B5EF4-FFF2-40B4-BE49-F238E27FC236}">
                    <a16:creationId xmlns:a16="http://schemas.microsoft.com/office/drawing/2014/main" id="{CB57116B-B693-DA19-F9EC-5060605135F8}"/>
                  </a:ext>
                </a:extLst>
              </p:cNvPr>
              <p:cNvSpPr/>
              <p:nvPr/>
            </p:nvSpPr>
            <p:spPr>
              <a:xfrm>
                <a:off x="13040677" y="4931410"/>
                <a:ext cx="801562" cy="5355590"/>
              </a:xfrm>
              <a:custGeom>
                <a:avLst/>
                <a:gdLst/>
                <a:ahLst/>
                <a:cxnLst/>
                <a:rect l="l" t="t" r="r" b="b"/>
                <a:pathLst>
                  <a:path w="801562" h="5355590">
                    <a:moveTo>
                      <a:pt x="0" y="5355590"/>
                    </a:moveTo>
                    <a:lnTo>
                      <a:pt x="0" y="64125"/>
                    </a:lnTo>
                    <a:cubicBezTo>
                      <a:pt x="0" y="47118"/>
                      <a:pt x="6756" y="30808"/>
                      <a:pt x="18782" y="18782"/>
                    </a:cubicBezTo>
                    <a:cubicBezTo>
                      <a:pt x="30807" y="6756"/>
                      <a:pt x="47118" y="0"/>
                      <a:pt x="64125" y="0"/>
                    </a:cubicBezTo>
                    <a:lnTo>
                      <a:pt x="737437" y="0"/>
                    </a:lnTo>
                    <a:cubicBezTo>
                      <a:pt x="754444" y="0"/>
                      <a:pt x="770754" y="6756"/>
                      <a:pt x="782780" y="18782"/>
                    </a:cubicBezTo>
                    <a:cubicBezTo>
                      <a:pt x="794806" y="30808"/>
                      <a:pt x="801562" y="47118"/>
                      <a:pt x="801562" y="64125"/>
                    </a:cubicBezTo>
                    <a:lnTo>
                      <a:pt x="801562" y="5355590"/>
                    </a:lnTo>
                    <a:close/>
                  </a:path>
                </a:pathLst>
              </a:custGeom>
              <a:solidFill>
                <a:srgbClr val="F8A81D"/>
              </a:solidFill>
            </p:spPr>
          </p:sp>
          <p:sp>
            <p:nvSpPr>
              <p:cNvPr id="87" name="Freeform 54">
                <a:extLst>
                  <a:ext uri="{FF2B5EF4-FFF2-40B4-BE49-F238E27FC236}">
                    <a16:creationId xmlns:a16="http://schemas.microsoft.com/office/drawing/2014/main" id="{825DC436-3B18-1B58-A03C-487B29252B24}"/>
                  </a:ext>
                </a:extLst>
              </p:cNvPr>
              <p:cNvSpPr/>
              <p:nvPr/>
            </p:nvSpPr>
            <p:spPr>
              <a:xfrm>
                <a:off x="13910056" y="8497570"/>
                <a:ext cx="801560" cy="1789430"/>
              </a:xfrm>
              <a:custGeom>
                <a:avLst/>
                <a:gdLst/>
                <a:ahLst/>
                <a:cxnLst/>
                <a:rect l="l" t="t" r="r" b="b"/>
                <a:pathLst>
                  <a:path w="801560" h="1789430">
                    <a:moveTo>
                      <a:pt x="0" y="1789430"/>
                    </a:moveTo>
                    <a:lnTo>
                      <a:pt x="0" y="64125"/>
                    </a:lnTo>
                    <a:cubicBezTo>
                      <a:pt x="0" y="47119"/>
                      <a:pt x="6757" y="30808"/>
                      <a:pt x="18782" y="18781"/>
                    </a:cubicBezTo>
                    <a:cubicBezTo>
                      <a:pt x="30808" y="6756"/>
                      <a:pt x="47118" y="0"/>
                      <a:pt x="64125" y="0"/>
                    </a:cubicBezTo>
                    <a:lnTo>
                      <a:pt x="737436" y="0"/>
                    </a:lnTo>
                    <a:cubicBezTo>
                      <a:pt x="754443" y="0"/>
                      <a:pt x="770753" y="6756"/>
                      <a:pt x="782779" y="18781"/>
                    </a:cubicBezTo>
                    <a:cubicBezTo>
                      <a:pt x="794805" y="30808"/>
                      <a:pt x="801561" y="47119"/>
                      <a:pt x="801561" y="64125"/>
                    </a:cubicBezTo>
                    <a:lnTo>
                      <a:pt x="801561" y="1789430"/>
                    </a:lnTo>
                    <a:close/>
                  </a:path>
                </a:pathLst>
              </a:custGeom>
              <a:solidFill>
                <a:srgbClr val="F8A81D"/>
              </a:solidFill>
            </p:spPr>
          </p:sp>
          <p:sp>
            <p:nvSpPr>
              <p:cNvPr id="88" name="Freeform 55">
                <a:extLst>
                  <a:ext uri="{FF2B5EF4-FFF2-40B4-BE49-F238E27FC236}">
                    <a16:creationId xmlns:a16="http://schemas.microsoft.com/office/drawing/2014/main" id="{95BD44D8-6D89-3830-752D-703A61FAE9E3}"/>
                  </a:ext>
                </a:extLst>
              </p:cNvPr>
              <p:cNvSpPr/>
              <p:nvPr/>
            </p:nvSpPr>
            <p:spPr>
              <a:xfrm>
                <a:off x="14779434" y="7811770"/>
                <a:ext cx="801562" cy="2475230"/>
              </a:xfrm>
              <a:custGeom>
                <a:avLst/>
                <a:gdLst/>
                <a:ahLst/>
                <a:cxnLst/>
                <a:rect l="l" t="t" r="r" b="b"/>
                <a:pathLst>
                  <a:path w="801562" h="2475230">
                    <a:moveTo>
                      <a:pt x="0" y="2475230"/>
                    </a:moveTo>
                    <a:lnTo>
                      <a:pt x="0" y="64125"/>
                    </a:lnTo>
                    <a:cubicBezTo>
                      <a:pt x="0" y="47119"/>
                      <a:pt x="6756" y="30808"/>
                      <a:pt x="18782" y="18781"/>
                    </a:cubicBezTo>
                    <a:cubicBezTo>
                      <a:pt x="30808" y="6756"/>
                      <a:pt x="47118" y="0"/>
                      <a:pt x="64125" y="0"/>
                    </a:cubicBezTo>
                    <a:lnTo>
                      <a:pt x="737437" y="0"/>
                    </a:lnTo>
                    <a:cubicBezTo>
                      <a:pt x="754444" y="0"/>
                      <a:pt x="770755" y="6756"/>
                      <a:pt x="782780" y="18781"/>
                    </a:cubicBezTo>
                    <a:cubicBezTo>
                      <a:pt x="794806" y="30808"/>
                      <a:pt x="801562" y="47119"/>
                      <a:pt x="801562" y="64125"/>
                    </a:cubicBezTo>
                    <a:lnTo>
                      <a:pt x="801562" y="2475230"/>
                    </a:lnTo>
                    <a:close/>
                  </a:path>
                </a:pathLst>
              </a:custGeom>
              <a:solidFill>
                <a:srgbClr val="F8A81D"/>
              </a:solidFill>
            </p:spPr>
          </p:sp>
          <p:sp>
            <p:nvSpPr>
              <p:cNvPr id="89" name="Freeform 56">
                <a:extLst>
                  <a:ext uri="{FF2B5EF4-FFF2-40B4-BE49-F238E27FC236}">
                    <a16:creationId xmlns:a16="http://schemas.microsoft.com/office/drawing/2014/main" id="{B531346C-AF94-9549-1701-0C6BCCB9DF0D}"/>
                  </a:ext>
                </a:extLst>
              </p:cNvPr>
              <p:cNvSpPr/>
              <p:nvPr/>
            </p:nvSpPr>
            <p:spPr>
              <a:xfrm>
                <a:off x="15648812" y="2599690"/>
                <a:ext cx="801562" cy="7687310"/>
              </a:xfrm>
              <a:custGeom>
                <a:avLst/>
                <a:gdLst/>
                <a:ahLst/>
                <a:cxnLst/>
                <a:rect l="l" t="t" r="r" b="b"/>
                <a:pathLst>
                  <a:path w="801562" h="7687310">
                    <a:moveTo>
                      <a:pt x="0" y="7687310"/>
                    </a:moveTo>
                    <a:lnTo>
                      <a:pt x="0" y="64125"/>
                    </a:lnTo>
                    <a:cubicBezTo>
                      <a:pt x="0" y="47118"/>
                      <a:pt x="6756" y="30807"/>
                      <a:pt x="18782" y="18781"/>
                    </a:cubicBezTo>
                    <a:cubicBezTo>
                      <a:pt x="30809" y="6755"/>
                      <a:pt x="47120" y="0"/>
                      <a:pt x="64127" y="0"/>
                    </a:cubicBezTo>
                    <a:lnTo>
                      <a:pt x="737437" y="0"/>
                    </a:lnTo>
                    <a:cubicBezTo>
                      <a:pt x="772852" y="0"/>
                      <a:pt x="801562" y="28710"/>
                      <a:pt x="801562" y="64125"/>
                    </a:cubicBezTo>
                    <a:lnTo>
                      <a:pt x="801562" y="7687310"/>
                    </a:lnTo>
                    <a:close/>
                  </a:path>
                </a:pathLst>
              </a:custGeom>
              <a:solidFill>
                <a:srgbClr val="F8A81D"/>
              </a:solidFill>
            </p:spPr>
          </p:sp>
          <p:sp>
            <p:nvSpPr>
              <p:cNvPr id="90" name="Freeform 57">
                <a:extLst>
                  <a:ext uri="{FF2B5EF4-FFF2-40B4-BE49-F238E27FC236}">
                    <a16:creationId xmlns:a16="http://schemas.microsoft.com/office/drawing/2014/main" id="{B9AFF5C9-4A9D-24CE-B3BB-21C955706F3A}"/>
                  </a:ext>
                </a:extLst>
              </p:cNvPr>
              <p:cNvSpPr/>
              <p:nvPr/>
            </p:nvSpPr>
            <p:spPr>
              <a:xfrm>
                <a:off x="16518192" y="7125970"/>
                <a:ext cx="801560" cy="3161030"/>
              </a:xfrm>
              <a:custGeom>
                <a:avLst/>
                <a:gdLst/>
                <a:ahLst/>
                <a:cxnLst/>
                <a:rect l="l" t="t" r="r" b="b"/>
                <a:pathLst>
                  <a:path w="801560" h="3161030">
                    <a:moveTo>
                      <a:pt x="0" y="3161030"/>
                    </a:moveTo>
                    <a:lnTo>
                      <a:pt x="0" y="64125"/>
                    </a:lnTo>
                    <a:cubicBezTo>
                      <a:pt x="0" y="47119"/>
                      <a:pt x="6756" y="30808"/>
                      <a:pt x="18782" y="18781"/>
                    </a:cubicBezTo>
                    <a:cubicBezTo>
                      <a:pt x="30807" y="6756"/>
                      <a:pt x="47118" y="0"/>
                      <a:pt x="64125" y="0"/>
                    </a:cubicBezTo>
                    <a:lnTo>
                      <a:pt x="737435" y="0"/>
                    </a:lnTo>
                    <a:cubicBezTo>
                      <a:pt x="754442" y="0"/>
                      <a:pt x="770753" y="6756"/>
                      <a:pt x="782778" y="18781"/>
                    </a:cubicBezTo>
                    <a:cubicBezTo>
                      <a:pt x="794804" y="30808"/>
                      <a:pt x="801560" y="47119"/>
                      <a:pt x="801560" y="64125"/>
                    </a:cubicBezTo>
                    <a:lnTo>
                      <a:pt x="801560" y="3161030"/>
                    </a:lnTo>
                    <a:close/>
                  </a:path>
                </a:pathLst>
              </a:custGeom>
              <a:solidFill>
                <a:srgbClr val="F8A81D"/>
              </a:solidFill>
            </p:spPr>
          </p:sp>
          <p:sp>
            <p:nvSpPr>
              <p:cNvPr id="91" name="Freeform 58">
                <a:extLst>
                  <a:ext uri="{FF2B5EF4-FFF2-40B4-BE49-F238E27FC236}">
                    <a16:creationId xmlns:a16="http://schemas.microsoft.com/office/drawing/2014/main" id="{FD418AEC-8DD3-1459-A48C-72A0AD80964B}"/>
                  </a:ext>
                </a:extLst>
              </p:cNvPr>
              <p:cNvSpPr/>
              <p:nvPr/>
            </p:nvSpPr>
            <p:spPr>
              <a:xfrm>
                <a:off x="17387570" y="7948930"/>
                <a:ext cx="801562" cy="2338070"/>
              </a:xfrm>
              <a:custGeom>
                <a:avLst/>
                <a:gdLst/>
                <a:ahLst/>
                <a:cxnLst/>
                <a:rect l="l" t="t" r="r" b="b"/>
                <a:pathLst>
                  <a:path w="801562" h="2338070">
                    <a:moveTo>
                      <a:pt x="0" y="2338070"/>
                    </a:moveTo>
                    <a:lnTo>
                      <a:pt x="0" y="64125"/>
                    </a:lnTo>
                    <a:cubicBezTo>
                      <a:pt x="0" y="28710"/>
                      <a:pt x="28710" y="0"/>
                      <a:pt x="64124" y="0"/>
                    </a:cubicBezTo>
                    <a:lnTo>
                      <a:pt x="737437" y="0"/>
                    </a:lnTo>
                    <a:cubicBezTo>
                      <a:pt x="772852" y="0"/>
                      <a:pt x="801562" y="28710"/>
                      <a:pt x="801562" y="64125"/>
                    </a:cubicBezTo>
                    <a:lnTo>
                      <a:pt x="801562" y="2338070"/>
                    </a:lnTo>
                    <a:close/>
                  </a:path>
                </a:pathLst>
              </a:custGeom>
              <a:solidFill>
                <a:srgbClr val="F8A81D"/>
              </a:solidFill>
            </p:spPr>
          </p:sp>
          <p:sp>
            <p:nvSpPr>
              <p:cNvPr id="92" name="Freeform 59">
                <a:extLst>
                  <a:ext uri="{FF2B5EF4-FFF2-40B4-BE49-F238E27FC236}">
                    <a16:creationId xmlns:a16="http://schemas.microsoft.com/office/drawing/2014/main" id="{56CF5F00-DD19-FB2C-8592-642A9960D763}"/>
                  </a:ext>
                </a:extLst>
              </p:cNvPr>
              <p:cNvSpPr/>
              <p:nvPr/>
            </p:nvSpPr>
            <p:spPr>
              <a:xfrm>
                <a:off x="18256948" y="5342890"/>
                <a:ext cx="801562" cy="4944110"/>
              </a:xfrm>
              <a:custGeom>
                <a:avLst/>
                <a:gdLst/>
                <a:ahLst/>
                <a:cxnLst/>
                <a:rect l="l" t="t" r="r" b="b"/>
                <a:pathLst>
                  <a:path w="801562" h="4944110">
                    <a:moveTo>
                      <a:pt x="0" y="4944110"/>
                    </a:moveTo>
                    <a:lnTo>
                      <a:pt x="0" y="64125"/>
                    </a:lnTo>
                    <a:cubicBezTo>
                      <a:pt x="0" y="47118"/>
                      <a:pt x="6756" y="30807"/>
                      <a:pt x="18781" y="18781"/>
                    </a:cubicBezTo>
                    <a:cubicBezTo>
                      <a:pt x="30809" y="6756"/>
                      <a:pt x="47119" y="0"/>
                      <a:pt x="64126" y="0"/>
                    </a:cubicBezTo>
                    <a:lnTo>
                      <a:pt x="737437" y="0"/>
                    </a:lnTo>
                    <a:cubicBezTo>
                      <a:pt x="772852" y="0"/>
                      <a:pt x="801562" y="28710"/>
                      <a:pt x="801562" y="64125"/>
                    </a:cubicBezTo>
                    <a:lnTo>
                      <a:pt x="801562" y="4944110"/>
                    </a:lnTo>
                    <a:close/>
                  </a:path>
                </a:pathLst>
              </a:custGeom>
              <a:solidFill>
                <a:srgbClr val="F8A81D"/>
              </a:solidFill>
            </p:spPr>
          </p:sp>
          <p:sp>
            <p:nvSpPr>
              <p:cNvPr id="93" name="Freeform 60">
                <a:extLst>
                  <a:ext uri="{FF2B5EF4-FFF2-40B4-BE49-F238E27FC236}">
                    <a16:creationId xmlns:a16="http://schemas.microsoft.com/office/drawing/2014/main" id="{85AA7AC3-2B93-BEB6-27A2-4E8304733034}"/>
                  </a:ext>
                </a:extLst>
              </p:cNvPr>
              <p:cNvSpPr/>
              <p:nvPr/>
            </p:nvSpPr>
            <p:spPr>
              <a:xfrm>
                <a:off x="19126327" y="8909050"/>
                <a:ext cx="801560" cy="1377950"/>
              </a:xfrm>
              <a:custGeom>
                <a:avLst/>
                <a:gdLst/>
                <a:ahLst/>
                <a:cxnLst/>
                <a:rect l="l" t="t" r="r" b="b"/>
                <a:pathLst>
                  <a:path w="801560" h="1377950">
                    <a:moveTo>
                      <a:pt x="0" y="1377950"/>
                    </a:moveTo>
                    <a:lnTo>
                      <a:pt x="0" y="64125"/>
                    </a:lnTo>
                    <a:cubicBezTo>
                      <a:pt x="0" y="28710"/>
                      <a:pt x="28710" y="0"/>
                      <a:pt x="64125" y="0"/>
                    </a:cubicBezTo>
                    <a:lnTo>
                      <a:pt x="737436" y="0"/>
                    </a:lnTo>
                    <a:cubicBezTo>
                      <a:pt x="772851" y="0"/>
                      <a:pt x="801561" y="28710"/>
                      <a:pt x="801561" y="64125"/>
                    </a:cubicBezTo>
                    <a:lnTo>
                      <a:pt x="801561" y="1377950"/>
                    </a:lnTo>
                    <a:close/>
                  </a:path>
                </a:pathLst>
              </a:custGeom>
              <a:solidFill>
                <a:srgbClr val="F8A81D"/>
              </a:solidFill>
            </p:spPr>
          </p:sp>
          <p:sp>
            <p:nvSpPr>
              <p:cNvPr id="94" name="Freeform 61">
                <a:extLst>
                  <a:ext uri="{FF2B5EF4-FFF2-40B4-BE49-F238E27FC236}">
                    <a16:creationId xmlns:a16="http://schemas.microsoft.com/office/drawing/2014/main" id="{108D196A-4A25-0C23-A3FD-71B07675910C}"/>
                  </a:ext>
                </a:extLst>
              </p:cNvPr>
              <p:cNvSpPr/>
              <p:nvPr/>
            </p:nvSpPr>
            <p:spPr>
              <a:xfrm>
                <a:off x="19995705" y="3559810"/>
                <a:ext cx="801562" cy="6727190"/>
              </a:xfrm>
              <a:custGeom>
                <a:avLst/>
                <a:gdLst/>
                <a:ahLst/>
                <a:cxnLst/>
                <a:rect l="l" t="t" r="r" b="b"/>
                <a:pathLst>
                  <a:path w="801562" h="6727190">
                    <a:moveTo>
                      <a:pt x="0" y="6727190"/>
                    </a:moveTo>
                    <a:lnTo>
                      <a:pt x="0" y="64125"/>
                    </a:lnTo>
                    <a:cubicBezTo>
                      <a:pt x="0" y="47118"/>
                      <a:pt x="6756" y="30808"/>
                      <a:pt x="18782" y="18782"/>
                    </a:cubicBezTo>
                    <a:cubicBezTo>
                      <a:pt x="30807" y="6756"/>
                      <a:pt x="47118" y="0"/>
                      <a:pt x="64125" y="0"/>
                    </a:cubicBezTo>
                    <a:lnTo>
                      <a:pt x="737437" y="0"/>
                    </a:lnTo>
                    <a:cubicBezTo>
                      <a:pt x="754444" y="0"/>
                      <a:pt x="770755" y="6756"/>
                      <a:pt x="782780" y="18782"/>
                    </a:cubicBezTo>
                    <a:cubicBezTo>
                      <a:pt x="794806" y="30808"/>
                      <a:pt x="801562" y="47118"/>
                      <a:pt x="801562" y="64125"/>
                    </a:cubicBezTo>
                    <a:lnTo>
                      <a:pt x="801562" y="6727190"/>
                    </a:lnTo>
                    <a:close/>
                  </a:path>
                </a:pathLst>
              </a:custGeom>
              <a:solidFill>
                <a:srgbClr val="F8A81D"/>
              </a:solidFill>
            </p:spPr>
          </p:sp>
        </p:grpSp>
      </p:grpSp>
      <p:grpSp>
        <p:nvGrpSpPr>
          <p:cNvPr id="102" name="Group 4">
            <a:extLst>
              <a:ext uri="{FF2B5EF4-FFF2-40B4-BE49-F238E27FC236}">
                <a16:creationId xmlns:a16="http://schemas.microsoft.com/office/drawing/2014/main" id="{56B511AF-3117-074A-5EE9-A5BC7BEB623F}"/>
              </a:ext>
            </a:extLst>
          </p:cNvPr>
          <p:cNvGrpSpPr/>
          <p:nvPr/>
        </p:nvGrpSpPr>
        <p:grpSpPr>
          <a:xfrm rot="5400000">
            <a:off x="3054988" y="-2459262"/>
            <a:ext cx="643055" cy="6753031"/>
            <a:chOff x="0" y="0"/>
            <a:chExt cx="1956947" cy="9057753"/>
          </a:xfrm>
        </p:grpSpPr>
        <p:sp>
          <p:nvSpPr>
            <p:cNvPr id="103" name="Freeform 5">
              <a:extLst>
                <a:ext uri="{FF2B5EF4-FFF2-40B4-BE49-F238E27FC236}">
                  <a16:creationId xmlns:a16="http://schemas.microsoft.com/office/drawing/2014/main" id="{4FB997F6-05E5-C53D-9AA2-062C8001B7C0}"/>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104" name="TextBox 2">
            <a:extLst>
              <a:ext uri="{FF2B5EF4-FFF2-40B4-BE49-F238E27FC236}">
                <a16:creationId xmlns:a16="http://schemas.microsoft.com/office/drawing/2014/main" id="{5AFA47B6-F85C-5F4B-9B3F-AB51587D4F10}"/>
              </a:ext>
            </a:extLst>
          </p:cNvPr>
          <p:cNvSpPr txBox="1"/>
          <p:nvPr/>
        </p:nvSpPr>
        <p:spPr>
          <a:xfrm>
            <a:off x="628826" y="781580"/>
            <a:ext cx="6124204" cy="505203"/>
          </a:xfrm>
          <a:prstGeom prst="rect">
            <a:avLst/>
          </a:prstGeom>
        </p:spPr>
        <p:txBody>
          <a:bodyPr wrap="square" lIns="0" tIns="0" rIns="0" bIns="0" rtlCol="0" anchor="t">
            <a:spAutoFit/>
          </a:bodyPr>
          <a:lstStyle/>
          <a:p>
            <a:pPr>
              <a:lnSpc>
                <a:spcPts val="3907"/>
              </a:lnSpc>
            </a:pPr>
            <a:r>
              <a:rPr lang="el-GR" sz="4000" spc="-229" dirty="0" err="1">
                <a:solidFill>
                  <a:schemeClr val="bg1"/>
                </a:solidFill>
                <a:latin typeface="Inter Bold"/>
              </a:rPr>
              <a:t>Επομ</a:t>
            </a:r>
            <a:r>
              <a:rPr lang="en-US" sz="4000" spc="-229" dirty="0" err="1">
                <a:solidFill>
                  <a:schemeClr val="bg1"/>
                </a:solidFill>
                <a:latin typeface="Inter Bold"/>
              </a:rPr>
              <a:t>έ</a:t>
            </a:r>
            <a:r>
              <a:rPr lang="el-GR" sz="4000" spc="-229" dirty="0" err="1">
                <a:solidFill>
                  <a:schemeClr val="bg1"/>
                </a:solidFill>
                <a:latin typeface="Inter Bold"/>
              </a:rPr>
              <a:t>νως</a:t>
            </a:r>
            <a:r>
              <a:rPr lang="el-GR" sz="4000" spc="-229" dirty="0">
                <a:solidFill>
                  <a:schemeClr val="bg1"/>
                </a:solidFill>
                <a:latin typeface="Inter Bold"/>
              </a:rPr>
              <a:t> ποιοι συμμετέχουν</a:t>
            </a:r>
            <a:r>
              <a:rPr lang="en-US" sz="4000" spc="-229" dirty="0">
                <a:solidFill>
                  <a:schemeClr val="bg1"/>
                </a:solidFill>
                <a:latin typeface="Inter Bold"/>
              </a:rPr>
              <a:t>?</a:t>
            </a:r>
          </a:p>
        </p:txBody>
      </p:sp>
      <p:pic>
        <p:nvPicPr>
          <p:cNvPr id="105" name="Picture 2" descr="TBEX">
            <a:extLst>
              <a:ext uri="{FF2B5EF4-FFF2-40B4-BE49-F238E27FC236}">
                <a16:creationId xmlns:a16="http://schemas.microsoft.com/office/drawing/2014/main" id="{CBAAF478-4C3A-55E0-765A-6BB8C45E73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a:extLst>
              <a:ext uri="{FF2B5EF4-FFF2-40B4-BE49-F238E27FC236}">
                <a16:creationId xmlns:a16="http://schemas.microsoft.com/office/drawing/2014/main" id="{79B12432-ED90-7163-7221-0179E5DBD4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44">
            <a:extLst>
              <a:ext uri="{FF2B5EF4-FFF2-40B4-BE49-F238E27FC236}">
                <a16:creationId xmlns:a16="http://schemas.microsoft.com/office/drawing/2014/main" id="{5975AA20-6CFC-48F8-798E-509D13F2526E}"/>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grpSp>
        <p:nvGrpSpPr>
          <p:cNvPr id="108" name="Group 5">
            <a:extLst>
              <a:ext uri="{FF2B5EF4-FFF2-40B4-BE49-F238E27FC236}">
                <a16:creationId xmlns:a16="http://schemas.microsoft.com/office/drawing/2014/main" id="{86F25142-92CE-DC51-8BAC-4BEBC49E1BAC}"/>
              </a:ext>
            </a:extLst>
          </p:cNvPr>
          <p:cNvGrpSpPr/>
          <p:nvPr/>
        </p:nvGrpSpPr>
        <p:grpSpPr>
          <a:xfrm>
            <a:off x="831862" y="1394199"/>
            <a:ext cx="5429679" cy="918906"/>
            <a:chOff x="-708438" y="-293601"/>
            <a:chExt cx="11557622" cy="1675513"/>
          </a:xfrm>
        </p:grpSpPr>
        <p:sp>
          <p:nvSpPr>
            <p:cNvPr id="110" name="TextBox 7">
              <a:extLst>
                <a:ext uri="{FF2B5EF4-FFF2-40B4-BE49-F238E27FC236}">
                  <a16:creationId xmlns:a16="http://schemas.microsoft.com/office/drawing/2014/main" id="{0608258C-AEE2-7B10-8447-F332E8AED180}"/>
                </a:ext>
              </a:extLst>
            </p:cNvPr>
            <p:cNvSpPr txBox="1"/>
            <p:nvPr/>
          </p:nvSpPr>
          <p:spPr>
            <a:xfrm>
              <a:off x="-708438" y="-293601"/>
              <a:ext cx="10833099" cy="1675513"/>
            </a:xfrm>
            <a:prstGeom prst="rect">
              <a:avLst/>
            </a:prstGeom>
          </p:spPr>
          <p:txBody>
            <a:bodyPr lIns="0" tIns="0" rIns="0" bIns="0" rtlCol="0" anchor="t">
              <a:spAutoFit/>
            </a:bodyPr>
            <a:lstStyle/>
            <a:p>
              <a:pPr algn="ctr">
                <a:lnSpc>
                  <a:spcPts val="7969"/>
                </a:lnSpc>
              </a:pPr>
              <a:r>
                <a:rPr lang="el-GR" sz="4597" spc="-229" dirty="0">
                  <a:solidFill>
                    <a:schemeClr val="tx1">
                      <a:lumMod val="65000"/>
                      <a:lumOff val="35000"/>
                    </a:schemeClr>
                  </a:solidFill>
                  <a:latin typeface="Inter Bold"/>
                </a:rPr>
                <a:t>Β</a:t>
              </a:r>
              <a:r>
                <a:rPr lang="el-GR" sz="1600" spc="-229" dirty="0">
                  <a:solidFill>
                    <a:schemeClr val="tx1">
                      <a:lumMod val="65000"/>
                      <a:lumOff val="35000"/>
                    </a:schemeClr>
                  </a:solidFill>
                  <a:latin typeface="Inter Bold"/>
                </a:rPr>
                <a:t>όρεια</a:t>
              </a:r>
              <a:r>
                <a:rPr lang="el-GR" sz="4597" spc="-229" dirty="0">
                  <a:solidFill>
                    <a:schemeClr val="tx1">
                      <a:lumMod val="65000"/>
                      <a:lumOff val="35000"/>
                    </a:schemeClr>
                  </a:solidFill>
                  <a:latin typeface="Inter Bold"/>
                </a:rPr>
                <a:t> Α</a:t>
              </a:r>
              <a:r>
                <a:rPr lang="el-GR" sz="1600" spc="-229" dirty="0">
                  <a:solidFill>
                    <a:schemeClr val="tx1">
                      <a:lumMod val="65000"/>
                      <a:lumOff val="35000"/>
                    </a:schemeClr>
                  </a:solidFill>
                  <a:latin typeface="Inter Bold"/>
                </a:rPr>
                <a:t>μερική</a:t>
              </a:r>
              <a:r>
                <a:rPr lang="en-US" sz="4597" spc="-229" dirty="0">
                  <a:solidFill>
                    <a:schemeClr val="tx1">
                      <a:lumMod val="65000"/>
                      <a:lumOff val="35000"/>
                    </a:schemeClr>
                  </a:solidFill>
                  <a:latin typeface="Inter Bold"/>
                </a:rPr>
                <a:t> | E</a:t>
              </a:r>
              <a:r>
                <a:rPr lang="el-GR" sz="1600" spc="-229" dirty="0" err="1">
                  <a:solidFill>
                    <a:schemeClr val="tx1">
                      <a:lumMod val="65000"/>
                      <a:lumOff val="35000"/>
                    </a:schemeClr>
                  </a:solidFill>
                  <a:latin typeface="Inter Bold"/>
                </a:rPr>
                <a:t>υρώπη</a:t>
              </a:r>
              <a:r>
                <a:rPr lang="en-US" sz="4597" spc="-229" dirty="0">
                  <a:solidFill>
                    <a:schemeClr val="tx1">
                      <a:lumMod val="65000"/>
                      <a:lumOff val="35000"/>
                    </a:schemeClr>
                  </a:solidFill>
                  <a:latin typeface="Inter Bold"/>
                </a:rPr>
                <a:t> | </a:t>
              </a:r>
              <a:r>
                <a:rPr lang="el-GR" sz="1600" spc="-229" dirty="0">
                  <a:solidFill>
                    <a:schemeClr val="tx1">
                      <a:lumMod val="65000"/>
                      <a:lumOff val="35000"/>
                    </a:schemeClr>
                  </a:solidFill>
                  <a:latin typeface="Inter Bold"/>
                </a:rPr>
                <a:t>Ασία</a:t>
              </a:r>
              <a:endParaRPr lang="en-US" sz="1600" spc="-229" dirty="0">
                <a:solidFill>
                  <a:schemeClr val="tx1">
                    <a:lumMod val="65000"/>
                    <a:lumOff val="35000"/>
                  </a:schemeClr>
                </a:solidFill>
                <a:latin typeface="Inter Bold"/>
              </a:endParaRPr>
            </a:p>
          </p:txBody>
        </p:sp>
        <p:sp>
          <p:nvSpPr>
            <p:cNvPr id="111" name="TextBox 8">
              <a:extLst>
                <a:ext uri="{FF2B5EF4-FFF2-40B4-BE49-F238E27FC236}">
                  <a16:creationId xmlns:a16="http://schemas.microsoft.com/office/drawing/2014/main" id="{A5B3ACD0-AEC8-6FB5-3FA2-859793DE3ACE}"/>
                </a:ext>
              </a:extLst>
            </p:cNvPr>
            <p:cNvSpPr txBox="1"/>
            <p:nvPr/>
          </p:nvSpPr>
          <p:spPr>
            <a:xfrm>
              <a:off x="39732" y="1"/>
              <a:ext cx="10809452" cy="515597"/>
            </a:xfrm>
            <a:prstGeom prst="rect">
              <a:avLst/>
            </a:prstGeom>
          </p:spPr>
          <p:txBody>
            <a:bodyPr lIns="0" tIns="0" rIns="0" bIns="0" rtlCol="0" anchor="t">
              <a:spAutoFit/>
            </a:bodyPr>
            <a:lstStyle/>
            <a:p>
              <a:pPr algn="ctr">
                <a:lnSpc>
                  <a:spcPts val="2282"/>
                </a:lnSpc>
              </a:pPr>
              <a:endParaRPr lang="en-US" sz="1600" spc="144" dirty="0">
                <a:solidFill>
                  <a:srgbClr val="000000"/>
                </a:solidFill>
                <a:latin typeface="League Spartan Bold"/>
              </a:endParaRPr>
            </a:p>
          </p:txBody>
        </p:sp>
      </p:grpSp>
      <p:sp>
        <p:nvSpPr>
          <p:cNvPr id="112" name="TextBox 111">
            <a:extLst>
              <a:ext uri="{FF2B5EF4-FFF2-40B4-BE49-F238E27FC236}">
                <a16:creationId xmlns:a16="http://schemas.microsoft.com/office/drawing/2014/main" id="{9FEF966D-77A4-1643-9ABE-DCA04C052F0E}"/>
              </a:ext>
            </a:extLst>
          </p:cNvPr>
          <p:cNvSpPr txBox="1"/>
          <p:nvPr/>
        </p:nvSpPr>
        <p:spPr>
          <a:xfrm>
            <a:off x="2315980" y="2137724"/>
            <a:ext cx="1074794" cy="369065"/>
          </a:xfrm>
          <a:prstGeom prst="rect">
            <a:avLst/>
          </a:prstGeom>
          <a:noFill/>
        </p:spPr>
        <p:txBody>
          <a:bodyPr wrap="square">
            <a:spAutoFit/>
          </a:bodyPr>
          <a:lstStyle/>
          <a:p>
            <a:r>
              <a:rPr lang="en-US" sz="1800" b="1" spc="34" dirty="0">
                <a:solidFill>
                  <a:srgbClr val="FAA81D"/>
                </a:solidFill>
                <a:latin typeface="Alata"/>
              </a:rPr>
              <a:t>37%</a:t>
            </a:r>
            <a:endParaRPr lang="en-GR" b="1" dirty="0">
              <a:solidFill>
                <a:srgbClr val="FAA81D"/>
              </a:solidFill>
            </a:endParaRPr>
          </a:p>
        </p:txBody>
      </p:sp>
      <p:sp>
        <p:nvSpPr>
          <p:cNvPr id="113" name="TextBox 112">
            <a:extLst>
              <a:ext uri="{FF2B5EF4-FFF2-40B4-BE49-F238E27FC236}">
                <a16:creationId xmlns:a16="http://schemas.microsoft.com/office/drawing/2014/main" id="{E857D08E-CD28-4E1B-0662-8E922EFF0E66}"/>
              </a:ext>
            </a:extLst>
          </p:cNvPr>
          <p:cNvSpPr txBox="1"/>
          <p:nvPr/>
        </p:nvSpPr>
        <p:spPr>
          <a:xfrm>
            <a:off x="3446111" y="2137651"/>
            <a:ext cx="966140" cy="369332"/>
          </a:xfrm>
          <a:prstGeom prst="rect">
            <a:avLst/>
          </a:prstGeom>
          <a:noFill/>
        </p:spPr>
        <p:txBody>
          <a:bodyPr wrap="square">
            <a:spAutoFit/>
          </a:bodyPr>
          <a:lstStyle/>
          <a:p>
            <a:r>
              <a:rPr lang="en-US" sz="1800" b="1" spc="34" dirty="0">
                <a:solidFill>
                  <a:srgbClr val="FAA81D"/>
                </a:solidFill>
                <a:latin typeface="Alata"/>
              </a:rPr>
              <a:t>56%</a:t>
            </a:r>
            <a:endParaRPr lang="en-GR" b="1" dirty="0">
              <a:solidFill>
                <a:srgbClr val="FAA81D"/>
              </a:solidFill>
            </a:endParaRPr>
          </a:p>
        </p:txBody>
      </p:sp>
      <p:sp>
        <p:nvSpPr>
          <p:cNvPr id="114" name="TextBox 113">
            <a:extLst>
              <a:ext uri="{FF2B5EF4-FFF2-40B4-BE49-F238E27FC236}">
                <a16:creationId xmlns:a16="http://schemas.microsoft.com/office/drawing/2014/main" id="{102CF281-4D84-2006-53AF-772AA8242652}"/>
              </a:ext>
            </a:extLst>
          </p:cNvPr>
          <p:cNvSpPr txBox="1"/>
          <p:nvPr/>
        </p:nvSpPr>
        <p:spPr>
          <a:xfrm>
            <a:off x="4629497" y="2157968"/>
            <a:ext cx="966140" cy="369332"/>
          </a:xfrm>
          <a:prstGeom prst="rect">
            <a:avLst/>
          </a:prstGeom>
          <a:noFill/>
        </p:spPr>
        <p:txBody>
          <a:bodyPr wrap="square">
            <a:spAutoFit/>
          </a:bodyPr>
          <a:lstStyle/>
          <a:p>
            <a:r>
              <a:rPr lang="en-US" b="1" spc="34" dirty="0">
                <a:solidFill>
                  <a:srgbClr val="FAA81D"/>
                </a:solidFill>
                <a:latin typeface="Alata"/>
              </a:rPr>
              <a:t>4</a:t>
            </a:r>
            <a:r>
              <a:rPr lang="en-US" sz="1800" b="1" spc="34" dirty="0">
                <a:solidFill>
                  <a:srgbClr val="FAA81D"/>
                </a:solidFill>
                <a:latin typeface="Alata"/>
              </a:rPr>
              <a:t>%</a:t>
            </a:r>
            <a:endParaRPr lang="en-GR" b="1" dirty="0">
              <a:solidFill>
                <a:srgbClr val="FAA81D"/>
              </a:solidFill>
            </a:endParaRPr>
          </a:p>
        </p:txBody>
      </p:sp>
      <p:sp>
        <p:nvSpPr>
          <p:cNvPr id="117" name="TextBox 5">
            <a:extLst>
              <a:ext uri="{FF2B5EF4-FFF2-40B4-BE49-F238E27FC236}">
                <a16:creationId xmlns:a16="http://schemas.microsoft.com/office/drawing/2014/main" id="{5853F554-E437-FA80-8F37-727309711595}"/>
              </a:ext>
            </a:extLst>
          </p:cNvPr>
          <p:cNvSpPr txBox="1"/>
          <p:nvPr/>
        </p:nvSpPr>
        <p:spPr>
          <a:xfrm>
            <a:off x="191594" y="2646286"/>
            <a:ext cx="1165917" cy="637547"/>
          </a:xfrm>
          <a:prstGeom prst="rect">
            <a:avLst/>
          </a:prstGeom>
        </p:spPr>
        <p:txBody>
          <a:bodyPr lIns="0" tIns="0" rIns="0" bIns="0" rtlCol="0" anchor="t">
            <a:spAutoFit/>
          </a:bodyPr>
          <a:lstStyle/>
          <a:p>
            <a:pPr>
              <a:lnSpc>
                <a:spcPts val="5456"/>
              </a:lnSpc>
            </a:pPr>
            <a:r>
              <a:rPr lang="en-US" sz="3200" spc="-194" dirty="0">
                <a:solidFill>
                  <a:srgbClr val="4B4A4A"/>
                </a:solidFill>
                <a:latin typeface="Inter Bold"/>
              </a:rPr>
              <a:t>70%</a:t>
            </a:r>
          </a:p>
        </p:txBody>
      </p:sp>
      <p:sp>
        <p:nvSpPr>
          <p:cNvPr id="118" name="TextBox 5">
            <a:extLst>
              <a:ext uri="{FF2B5EF4-FFF2-40B4-BE49-F238E27FC236}">
                <a16:creationId xmlns:a16="http://schemas.microsoft.com/office/drawing/2014/main" id="{643C6D65-D83B-7743-F571-784C3E910FDD}"/>
              </a:ext>
            </a:extLst>
          </p:cNvPr>
          <p:cNvSpPr txBox="1"/>
          <p:nvPr/>
        </p:nvSpPr>
        <p:spPr>
          <a:xfrm>
            <a:off x="191594" y="3154422"/>
            <a:ext cx="1165917" cy="637547"/>
          </a:xfrm>
          <a:prstGeom prst="rect">
            <a:avLst/>
          </a:prstGeom>
        </p:spPr>
        <p:txBody>
          <a:bodyPr lIns="0" tIns="0" rIns="0" bIns="0" rtlCol="0" anchor="t">
            <a:spAutoFit/>
          </a:bodyPr>
          <a:lstStyle/>
          <a:p>
            <a:pPr>
              <a:lnSpc>
                <a:spcPts val="5456"/>
              </a:lnSpc>
            </a:pPr>
            <a:r>
              <a:rPr lang="en-US" sz="3200" spc="-194" dirty="0">
                <a:solidFill>
                  <a:srgbClr val="4B4A4A"/>
                </a:solidFill>
                <a:latin typeface="Inter Bold"/>
              </a:rPr>
              <a:t>30%</a:t>
            </a:r>
          </a:p>
        </p:txBody>
      </p:sp>
      <p:pic>
        <p:nvPicPr>
          <p:cNvPr id="119" name="Picture 13">
            <a:extLst>
              <a:ext uri="{FF2B5EF4-FFF2-40B4-BE49-F238E27FC236}">
                <a16:creationId xmlns:a16="http://schemas.microsoft.com/office/drawing/2014/main" id="{1761A076-AB13-093A-798D-AC5A1FCA0C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05265" flipH="1" flipV="1">
            <a:off x="672270" y="2508266"/>
            <a:ext cx="640483" cy="202625"/>
          </a:xfrm>
          <a:prstGeom prst="rect">
            <a:avLst/>
          </a:prstGeom>
        </p:spPr>
      </p:pic>
      <p:sp>
        <p:nvSpPr>
          <p:cNvPr id="120" name="TextBox 3">
            <a:extLst>
              <a:ext uri="{FF2B5EF4-FFF2-40B4-BE49-F238E27FC236}">
                <a16:creationId xmlns:a16="http://schemas.microsoft.com/office/drawing/2014/main" id="{79F52BEE-27CA-FC3F-0AF3-08037EF4CA6F}"/>
              </a:ext>
            </a:extLst>
          </p:cNvPr>
          <p:cNvSpPr txBox="1"/>
          <p:nvPr/>
        </p:nvSpPr>
        <p:spPr>
          <a:xfrm>
            <a:off x="1079771" y="2941912"/>
            <a:ext cx="4348705" cy="274370"/>
          </a:xfrm>
          <a:prstGeom prst="rect">
            <a:avLst/>
          </a:prstGeom>
        </p:spPr>
        <p:txBody>
          <a:bodyPr wrap="square" lIns="0" tIns="0" rIns="0" bIns="0" rtlCol="0" anchor="t">
            <a:spAutoFit/>
          </a:bodyPr>
          <a:lstStyle/>
          <a:p>
            <a:pPr>
              <a:lnSpc>
                <a:spcPts val="2082"/>
              </a:lnSpc>
            </a:pPr>
            <a:r>
              <a:rPr lang="el-GR" sz="200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rPr>
              <a:t>Δημιουργοί Περιερχομένου</a:t>
            </a:r>
            <a:endParaRPr lang="en-US" sz="200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21" name="Picture 12">
            <a:extLst>
              <a:ext uri="{FF2B5EF4-FFF2-40B4-BE49-F238E27FC236}">
                <a16:creationId xmlns:a16="http://schemas.microsoft.com/office/drawing/2014/main" id="{08227288-607B-17B9-2CBD-1FD37771E4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5377" flipV="1">
            <a:off x="809216" y="3628719"/>
            <a:ext cx="683959" cy="304405"/>
          </a:xfrm>
          <a:prstGeom prst="rect">
            <a:avLst/>
          </a:prstGeom>
        </p:spPr>
      </p:pic>
      <p:sp>
        <p:nvSpPr>
          <p:cNvPr id="122" name="TextBox 3">
            <a:extLst>
              <a:ext uri="{FF2B5EF4-FFF2-40B4-BE49-F238E27FC236}">
                <a16:creationId xmlns:a16="http://schemas.microsoft.com/office/drawing/2014/main" id="{25884363-2990-1D63-98EA-6CBA1BB8726F}"/>
              </a:ext>
            </a:extLst>
          </p:cNvPr>
          <p:cNvSpPr txBox="1"/>
          <p:nvPr/>
        </p:nvSpPr>
        <p:spPr>
          <a:xfrm>
            <a:off x="1582255" y="3278894"/>
            <a:ext cx="6110115" cy="923330"/>
          </a:xfrm>
          <a:prstGeom prst="rect">
            <a:avLst/>
          </a:prstGeom>
        </p:spPr>
        <p:txBody>
          <a:bodyPr wrap="square" lIns="0" tIns="0" rIns="0" bIns="0" rtlCol="0" anchor="t">
            <a:spAutoFit/>
          </a:bodyPr>
          <a:lstStyle/>
          <a:p>
            <a:r>
              <a:rPr lang="el-GR" sz="200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rPr>
              <a:t>Ταξιδιωτικοί πράκτορες</a:t>
            </a:r>
            <a:r>
              <a:rPr lang="en-US" sz="200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rPr>
              <a:t>, </a:t>
            </a:r>
            <a:r>
              <a:rPr lang="el-GR" sz="200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rPr>
              <a:t>ξενοδόχοι</a:t>
            </a:r>
            <a:r>
              <a:rPr lang="en-US" sz="200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rPr>
              <a:t>, </a:t>
            </a:r>
            <a:r>
              <a:rPr lang="el-GR" sz="200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rPr>
              <a:t>ΟΤΑ</a:t>
            </a:r>
            <a:r>
              <a:rPr lang="en-US" sz="200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rPr>
              <a:t>, </a:t>
            </a:r>
            <a:r>
              <a:rPr lang="el-GR" sz="200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rPr>
              <a:t>εταιρίες διοργάνωσης ταξιδιών, επαγγελματίες δημοσίων σχέσεων και μάρκετινγκ</a:t>
            </a:r>
            <a:endParaRPr lang="en-US" sz="200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8">
            <a:extLst>
              <a:ext uri="{FF2B5EF4-FFF2-40B4-BE49-F238E27FC236}">
                <a16:creationId xmlns:a16="http://schemas.microsoft.com/office/drawing/2014/main" id="{928F3118-BF73-05E3-234C-57CE8644EAE2}"/>
              </a:ext>
            </a:extLst>
          </p:cNvPr>
          <p:cNvSpPr txBox="1"/>
          <p:nvPr/>
        </p:nvSpPr>
        <p:spPr>
          <a:xfrm>
            <a:off x="2951355" y="5494650"/>
            <a:ext cx="3239497" cy="635943"/>
          </a:xfrm>
          <a:prstGeom prst="rect">
            <a:avLst/>
          </a:prstGeom>
        </p:spPr>
        <p:txBody>
          <a:bodyPr wrap="square" lIns="0" tIns="0" rIns="0" bIns="0" rtlCol="0" anchor="t">
            <a:spAutoFit/>
          </a:bodyPr>
          <a:lstStyle/>
          <a:p>
            <a:pPr algn="r">
              <a:lnSpc>
                <a:spcPts val="5456"/>
              </a:lnSpc>
            </a:pPr>
            <a:r>
              <a:rPr lang="en-US" sz="3200" spc="-194"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45% </a:t>
            </a:r>
            <a:r>
              <a:rPr lang="en-US" sz="2000" spc="-194" dirty="0">
                <a:solidFill>
                  <a:srgbClr val="FABA3C"/>
                </a:solidFill>
                <a:latin typeface="Helvetica Neue" panose="02000503000000020004" pitchFamily="2" charset="0"/>
                <a:ea typeface="Helvetica Neue" panose="02000503000000020004" pitchFamily="2" charset="0"/>
                <a:cs typeface="Helvetica Neue" panose="02000503000000020004" pitchFamily="2" charset="0"/>
              </a:rPr>
              <a:t>Ά</a:t>
            </a:r>
            <a:r>
              <a:rPr lang="el-GR" sz="2000" spc="-194" dirty="0" err="1">
                <a:solidFill>
                  <a:srgbClr val="FABA3C"/>
                </a:solidFill>
                <a:latin typeface="Helvetica Neue" panose="02000503000000020004" pitchFamily="2" charset="0"/>
                <a:ea typeface="Helvetica Neue" panose="02000503000000020004" pitchFamily="2" charset="0"/>
                <a:cs typeface="Helvetica Neue" panose="02000503000000020004" pitchFamily="2" charset="0"/>
              </a:rPr>
              <a:t>νδρες</a:t>
            </a:r>
            <a:endParaRPr lang="en-US" sz="3200" spc="-194" dirty="0">
              <a:solidFill>
                <a:srgbClr val="FABA3C"/>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020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18" name="AutoShape 18"/>
          <p:cNvSpPr/>
          <p:nvPr/>
        </p:nvSpPr>
        <p:spPr>
          <a:xfrm>
            <a:off x="756000" y="9936000"/>
            <a:ext cx="6048000" cy="0"/>
          </a:xfrm>
          <a:prstGeom prst="line">
            <a:avLst/>
          </a:prstGeom>
          <a:ln w="19050" cap="flat">
            <a:solidFill>
              <a:srgbClr val="A6A6A6"/>
            </a:solidFill>
            <a:prstDash val="solid"/>
            <a:headEnd type="none" w="sm" len="sm"/>
            <a:tailEnd type="none" w="sm" len="sm"/>
          </a:ln>
        </p:spPr>
      </p:sp>
      <p:grpSp>
        <p:nvGrpSpPr>
          <p:cNvPr id="102" name="Group 4">
            <a:extLst>
              <a:ext uri="{FF2B5EF4-FFF2-40B4-BE49-F238E27FC236}">
                <a16:creationId xmlns:a16="http://schemas.microsoft.com/office/drawing/2014/main" id="{56B511AF-3117-074A-5EE9-A5BC7BEB623F}"/>
              </a:ext>
            </a:extLst>
          </p:cNvPr>
          <p:cNvGrpSpPr/>
          <p:nvPr/>
        </p:nvGrpSpPr>
        <p:grpSpPr>
          <a:xfrm rot="5400000">
            <a:off x="3025548" y="-2429821"/>
            <a:ext cx="643055" cy="6694150"/>
            <a:chOff x="0" y="0"/>
            <a:chExt cx="1956947" cy="9057753"/>
          </a:xfrm>
        </p:grpSpPr>
        <p:sp>
          <p:nvSpPr>
            <p:cNvPr id="103" name="Freeform 5">
              <a:extLst>
                <a:ext uri="{FF2B5EF4-FFF2-40B4-BE49-F238E27FC236}">
                  <a16:creationId xmlns:a16="http://schemas.microsoft.com/office/drawing/2014/main" id="{4FB997F6-05E5-C53D-9AA2-062C8001B7C0}"/>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104" name="TextBox 2">
            <a:extLst>
              <a:ext uri="{FF2B5EF4-FFF2-40B4-BE49-F238E27FC236}">
                <a16:creationId xmlns:a16="http://schemas.microsoft.com/office/drawing/2014/main" id="{5AFA47B6-F85C-5F4B-9B3F-AB51587D4F10}"/>
              </a:ext>
            </a:extLst>
          </p:cNvPr>
          <p:cNvSpPr txBox="1"/>
          <p:nvPr/>
        </p:nvSpPr>
        <p:spPr>
          <a:xfrm>
            <a:off x="654050" y="781580"/>
            <a:ext cx="6040099" cy="505203"/>
          </a:xfrm>
          <a:prstGeom prst="rect">
            <a:avLst/>
          </a:prstGeom>
        </p:spPr>
        <p:txBody>
          <a:bodyPr wrap="square" lIns="0" tIns="0" rIns="0" bIns="0" rtlCol="0" anchor="t">
            <a:spAutoFit/>
          </a:bodyPr>
          <a:lstStyle/>
          <a:p>
            <a:pPr>
              <a:lnSpc>
                <a:spcPts val="3907"/>
              </a:lnSpc>
            </a:pPr>
            <a:r>
              <a:rPr lang="el-GR" sz="4000" spc="-229" dirty="0" err="1">
                <a:solidFill>
                  <a:schemeClr val="bg1"/>
                </a:solidFill>
                <a:latin typeface="Inter Bold"/>
              </a:rPr>
              <a:t>Μερικ</a:t>
            </a:r>
            <a:r>
              <a:rPr lang="en-US" sz="4000" spc="-229" dirty="0">
                <a:solidFill>
                  <a:schemeClr val="bg1"/>
                </a:solidFill>
                <a:latin typeface="Inter Bold"/>
              </a:rPr>
              <a:t>ά</a:t>
            </a:r>
            <a:r>
              <a:rPr lang="el-GR" sz="4000" spc="-229" dirty="0">
                <a:solidFill>
                  <a:schemeClr val="bg1"/>
                </a:solidFill>
                <a:latin typeface="Inter Bold"/>
              </a:rPr>
              <a:t> ακόμη στοιχεία</a:t>
            </a:r>
            <a:r>
              <a:rPr lang="en-US" sz="4000" spc="-229" dirty="0">
                <a:solidFill>
                  <a:schemeClr val="bg1"/>
                </a:solidFill>
                <a:latin typeface="Inter Bold"/>
              </a:rPr>
              <a:t>…</a:t>
            </a:r>
          </a:p>
        </p:txBody>
      </p:sp>
      <p:pic>
        <p:nvPicPr>
          <p:cNvPr id="105" name="Picture 2" descr="TBEX">
            <a:extLst>
              <a:ext uri="{FF2B5EF4-FFF2-40B4-BE49-F238E27FC236}">
                <a16:creationId xmlns:a16="http://schemas.microsoft.com/office/drawing/2014/main" id="{CBAAF478-4C3A-55E0-765A-6BB8C45E73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a:extLst>
              <a:ext uri="{FF2B5EF4-FFF2-40B4-BE49-F238E27FC236}">
                <a16:creationId xmlns:a16="http://schemas.microsoft.com/office/drawing/2014/main" id="{79B12432-ED90-7163-7221-0179E5DBD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44">
            <a:extLst>
              <a:ext uri="{FF2B5EF4-FFF2-40B4-BE49-F238E27FC236}">
                <a16:creationId xmlns:a16="http://schemas.microsoft.com/office/drawing/2014/main" id="{5975AA20-6CFC-48F8-798E-509D13F2526E}"/>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grpSp>
        <p:nvGrpSpPr>
          <p:cNvPr id="108" name="Group 5">
            <a:extLst>
              <a:ext uri="{FF2B5EF4-FFF2-40B4-BE49-F238E27FC236}">
                <a16:creationId xmlns:a16="http://schemas.microsoft.com/office/drawing/2014/main" id="{86F25142-92CE-DC51-8BAC-4BEBC49E1BAC}"/>
              </a:ext>
            </a:extLst>
          </p:cNvPr>
          <p:cNvGrpSpPr/>
          <p:nvPr/>
        </p:nvGrpSpPr>
        <p:grpSpPr>
          <a:xfrm>
            <a:off x="803471" y="4049717"/>
            <a:ext cx="6000529" cy="615553"/>
            <a:chOff x="-877370" y="-364057"/>
            <a:chExt cx="12772734" cy="1122386"/>
          </a:xfrm>
        </p:grpSpPr>
        <p:sp>
          <p:nvSpPr>
            <p:cNvPr id="110" name="TextBox 7">
              <a:extLst>
                <a:ext uri="{FF2B5EF4-FFF2-40B4-BE49-F238E27FC236}">
                  <a16:creationId xmlns:a16="http://schemas.microsoft.com/office/drawing/2014/main" id="{0608258C-AEE2-7B10-8447-F332E8AED180}"/>
                </a:ext>
              </a:extLst>
            </p:cNvPr>
            <p:cNvSpPr txBox="1"/>
            <p:nvPr/>
          </p:nvSpPr>
          <p:spPr>
            <a:xfrm>
              <a:off x="-877370" y="-364057"/>
              <a:ext cx="12772734" cy="1122386"/>
            </a:xfrm>
            <a:prstGeom prst="rect">
              <a:avLst/>
            </a:prstGeom>
          </p:spPr>
          <p:txBody>
            <a:bodyPr wrap="square" lIns="0" tIns="0" rIns="0" bIns="0" rtlCol="0" anchor="t">
              <a:spAutoFit/>
            </a:bodyPr>
            <a:lstStyle/>
            <a:p>
              <a:r>
                <a:rPr lang="el-GR"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Οι </a:t>
              </a:r>
              <a:r>
                <a:rPr lang="en-US"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Micro-influencers </a:t>
              </a:r>
              <a:r>
                <a:rPr lang="el-GR"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έχουν</a:t>
              </a:r>
              <a:r>
                <a:rPr lang="en-US"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000" b="1" spc="-70" dirty="0">
                  <a:solidFill>
                    <a:srgbClr val="FAA81D"/>
                  </a:solidFill>
                  <a:latin typeface="Helvetica Neue" panose="02000503000000020004" pitchFamily="2" charset="0"/>
                  <a:ea typeface="Helvetica Neue" panose="02000503000000020004" pitchFamily="2" charset="0"/>
                  <a:cs typeface="Helvetica Neue" panose="02000503000000020004" pitchFamily="2" charset="0"/>
                </a:rPr>
                <a:t>42%</a:t>
              </a:r>
              <a:r>
                <a:rPr lang="en-US" sz="2000" b="1"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l-GR" sz="2000" b="1"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υψηλότερο βαθμό</a:t>
              </a:r>
              <a:r>
                <a:rPr lang="en-US" sz="2000" b="1"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l-GR" sz="2000" b="1"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αλληλεπίδρασης από τους </a:t>
              </a:r>
              <a:r>
                <a:rPr lang="en-US"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macro influencers </a:t>
              </a:r>
            </a:p>
          </p:txBody>
        </p:sp>
        <p:sp>
          <p:nvSpPr>
            <p:cNvPr id="111" name="TextBox 8">
              <a:extLst>
                <a:ext uri="{FF2B5EF4-FFF2-40B4-BE49-F238E27FC236}">
                  <a16:creationId xmlns:a16="http://schemas.microsoft.com/office/drawing/2014/main" id="{A5B3ACD0-AEC8-6FB5-3FA2-859793DE3ACE}"/>
                </a:ext>
              </a:extLst>
            </p:cNvPr>
            <p:cNvSpPr txBox="1"/>
            <p:nvPr/>
          </p:nvSpPr>
          <p:spPr>
            <a:xfrm>
              <a:off x="39731" y="1"/>
              <a:ext cx="10809453" cy="485433"/>
            </a:xfrm>
            <a:prstGeom prst="rect">
              <a:avLst/>
            </a:prstGeom>
          </p:spPr>
          <p:txBody>
            <a:bodyPr lIns="0" tIns="0" rIns="0" bIns="0" rtlCol="0" anchor="t">
              <a:spAutoFit/>
            </a:bodyPr>
            <a:lstStyle/>
            <a:p>
              <a:pPr algn="ctr">
                <a:lnSpc>
                  <a:spcPts val="2282"/>
                </a:lnSpc>
              </a:pPr>
              <a:endParaRPr lang="en-US" sz="1600" spc="144"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4" name="TextBox 5">
            <a:extLst>
              <a:ext uri="{FF2B5EF4-FFF2-40B4-BE49-F238E27FC236}">
                <a16:creationId xmlns:a16="http://schemas.microsoft.com/office/drawing/2014/main" id="{E99B3A56-F003-C00C-F7D0-947758712DFF}"/>
              </a:ext>
            </a:extLst>
          </p:cNvPr>
          <p:cNvSpPr txBox="1"/>
          <p:nvPr/>
        </p:nvSpPr>
        <p:spPr>
          <a:xfrm>
            <a:off x="327505" y="2459634"/>
            <a:ext cx="1165917" cy="649601"/>
          </a:xfrm>
          <a:prstGeom prst="rect">
            <a:avLst/>
          </a:prstGeom>
        </p:spPr>
        <p:txBody>
          <a:bodyPr lIns="0" tIns="0" rIns="0" bIns="0" rtlCol="0" anchor="t">
            <a:spAutoFit/>
          </a:bodyPr>
          <a:lstStyle/>
          <a:p>
            <a:pPr>
              <a:lnSpc>
                <a:spcPts val="5456"/>
              </a:lnSpc>
            </a:pPr>
            <a:r>
              <a:rPr lang="en-US" sz="4000" spc="-194" dirty="0">
                <a:solidFill>
                  <a:srgbClr val="4B4A4A"/>
                </a:solidFill>
                <a:latin typeface="Inter Bold"/>
              </a:rPr>
              <a:t>60%</a:t>
            </a:r>
          </a:p>
        </p:txBody>
      </p:sp>
      <p:sp>
        <p:nvSpPr>
          <p:cNvPr id="7" name="TextBox 7">
            <a:extLst>
              <a:ext uri="{FF2B5EF4-FFF2-40B4-BE49-F238E27FC236}">
                <a16:creationId xmlns:a16="http://schemas.microsoft.com/office/drawing/2014/main" id="{90D8E4EC-94FB-5C52-4247-D036DA90DFF8}"/>
              </a:ext>
            </a:extLst>
          </p:cNvPr>
          <p:cNvSpPr txBox="1"/>
          <p:nvPr/>
        </p:nvSpPr>
        <p:spPr>
          <a:xfrm>
            <a:off x="1647237" y="2459634"/>
            <a:ext cx="6000529" cy="923330"/>
          </a:xfrm>
          <a:prstGeom prst="rect">
            <a:avLst/>
          </a:prstGeom>
        </p:spPr>
        <p:txBody>
          <a:bodyPr wrap="square" lIns="0" tIns="0" rIns="0" bIns="0" rtlCol="0" anchor="t">
            <a:spAutoFit/>
          </a:bodyPr>
          <a:lstStyle/>
          <a:p>
            <a:r>
              <a:rPr lang="el-GR"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των επαγγελματι</a:t>
            </a:r>
            <a:r>
              <a:rPr lang="en-US" sz="2000" spc="-70" dirty="0" err="1">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ώ</a:t>
            </a:r>
            <a:r>
              <a:rPr lang="el-GR"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ν του μάρκετινγκ συνεργάζονται με μικρούς (</a:t>
            </a:r>
            <a:r>
              <a:rPr lang="en-US"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micro-influencers </a:t>
            </a:r>
            <a:r>
              <a:rPr lang="el-GR"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 και πολύ μικρούς (</a:t>
            </a:r>
            <a:r>
              <a:rPr lang="en-US"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nano</a:t>
            </a:r>
            <a:r>
              <a:rPr lang="el-GR"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influencers</a:t>
            </a:r>
            <a:r>
              <a:rPr lang="el-GR"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000" spc="-70"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influencers</a:t>
            </a:r>
          </a:p>
        </p:txBody>
      </p:sp>
      <p:grpSp>
        <p:nvGrpSpPr>
          <p:cNvPr id="127" name="Group 126">
            <a:extLst>
              <a:ext uri="{FF2B5EF4-FFF2-40B4-BE49-F238E27FC236}">
                <a16:creationId xmlns:a16="http://schemas.microsoft.com/office/drawing/2014/main" id="{562E8644-F90B-2728-F0CA-CF357413E21D}"/>
              </a:ext>
            </a:extLst>
          </p:cNvPr>
          <p:cNvGrpSpPr/>
          <p:nvPr/>
        </p:nvGrpSpPr>
        <p:grpSpPr>
          <a:xfrm>
            <a:off x="474078" y="4991580"/>
            <a:ext cx="6604110" cy="3048994"/>
            <a:chOff x="3149490" y="2019137"/>
            <a:chExt cx="6604110" cy="3048994"/>
          </a:xfrm>
        </p:grpSpPr>
        <p:grpSp>
          <p:nvGrpSpPr>
            <p:cNvPr id="9" name="Group 8">
              <a:extLst>
                <a:ext uri="{FF2B5EF4-FFF2-40B4-BE49-F238E27FC236}">
                  <a16:creationId xmlns:a16="http://schemas.microsoft.com/office/drawing/2014/main" id="{7818B056-C42E-560A-B340-392F786A9BEE}"/>
                </a:ext>
              </a:extLst>
            </p:cNvPr>
            <p:cNvGrpSpPr/>
            <p:nvPr/>
          </p:nvGrpSpPr>
          <p:grpSpPr>
            <a:xfrm>
              <a:off x="3401342" y="2034288"/>
              <a:ext cx="1174314" cy="1174314"/>
              <a:chOff x="0" y="0"/>
              <a:chExt cx="6350000" cy="6350000"/>
            </a:xfrm>
          </p:grpSpPr>
          <p:sp>
            <p:nvSpPr>
              <p:cNvPr id="10" name="Freeform 9">
                <a:extLst>
                  <a:ext uri="{FF2B5EF4-FFF2-40B4-BE49-F238E27FC236}">
                    <a16:creationId xmlns:a16="http://schemas.microsoft.com/office/drawing/2014/main" id="{FD72E625-BAFA-1996-45A8-A7127A28A23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tx1">
                  <a:lumMod val="65000"/>
                  <a:lumOff val="35000"/>
                </a:schemeClr>
              </a:solidFill>
            </p:spPr>
          </p:sp>
        </p:grpSp>
        <p:grpSp>
          <p:nvGrpSpPr>
            <p:cNvPr id="11" name="Group 10">
              <a:extLst>
                <a:ext uri="{FF2B5EF4-FFF2-40B4-BE49-F238E27FC236}">
                  <a16:creationId xmlns:a16="http://schemas.microsoft.com/office/drawing/2014/main" id="{87108E26-DC2C-FB2A-F583-52FACECB98E2}"/>
                </a:ext>
              </a:extLst>
            </p:cNvPr>
            <p:cNvGrpSpPr/>
            <p:nvPr/>
          </p:nvGrpSpPr>
          <p:grpSpPr>
            <a:xfrm>
              <a:off x="8144380" y="2034533"/>
              <a:ext cx="1175496" cy="1175496"/>
              <a:chOff x="0" y="0"/>
              <a:chExt cx="6350000" cy="6350000"/>
            </a:xfrm>
          </p:grpSpPr>
          <p:sp>
            <p:nvSpPr>
              <p:cNvPr id="14" name="Freeform 11">
                <a:extLst>
                  <a:ext uri="{FF2B5EF4-FFF2-40B4-BE49-F238E27FC236}">
                    <a16:creationId xmlns:a16="http://schemas.microsoft.com/office/drawing/2014/main" id="{02DBB315-435B-5DAA-7171-3148CA3D15B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tx1">
                  <a:lumMod val="65000"/>
                  <a:lumOff val="35000"/>
                </a:schemeClr>
              </a:solidFill>
            </p:spPr>
          </p:sp>
        </p:grpSp>
        <p:grpSp>
          <p:nvGrpSpPr>
            <p:cNvPr id="15" name="Group 12">
              <a:extLst>
                <a:ext uri="{FF2B5EF4-FFF2-40B4-BE49-F238E27FC236}">
                  <a16:creationId xmlns:a16="http://schemas.microsoft.com/office/drawing/2014/main" id="{9BEECD0D-CD2A-AC59-971A-E55DD0E89B95}"/>
                </a:ext>
              </a:extLst>
            </p:cNvPr>
            <p:cNvGrpSpPr/>
            <p:nvPr/>
          </p:nvGrpSpPr>
          <p:grpSpPr>
            <a:xfrm>
              <a:off x="6605187" y="2019137"/>
              <a:ext cx="1143263" cy="1143674"/>
              <a:chOff x="0" y="0"/>
              <a:chExt cx="6350000" cy="6350000"/>
            </a:xfrm>
          </p:grpSpPr>
          <p:sp>
            <p:nvSpPr>
              <p:cNvPr id="16" name="Freeform 13">
                <a:extLst>
                  <a:ext uri="{FF2B5EF4-FFF2-40B4-BE49-F238E27FC236}">
                    <a16:creationId xmlns:a16="http://schemas.microsoft.com/office/drawing/2014/main" id="{CF5F659D-F1EB-26CD-386E-530203E7757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tx1">
                  <a:lumMod val="65000"/>
                  <a:lumOff val="35000"/>
                </a:schemeClr>
              </a:solidFill>
            </p:spPr>
          </p:sp>
        </p:grpSp>
        <p:sp>
          <p:nvSpPr>
            <p:cNvPr id="17" name="TextBox 14">
              <a:extLst>
                <a:ext uri="{FF2B5EF4-FFF2-40B4-BE49-F238E27FC236}">
                  <a16:creationId xmlns:a16="http://schemas.microsoft.com/office/drawing/2014/main" id="{2756157D-582E-20AB-8FFE-25C5FAF9700C}"/>
                </a:ext>
              </a:extLst>
            </p:cNvPr>
            <p:cNvSpPr txBox="1"/>
            <p:nvPr/>
          </p:nvSpPr>
          <p:spPr>
            <a:xfrm>
              <a:off x="3375909" y="2452789"/>
              <a:ext cx="1225181" cy="354008"/>
            </a:xfrm>
            <a:prstGeom prst="rect">
              <a:avLst/>
            </a:prstGeom>
          </p:spPr>
          <p:txBody>
            <a:bodyPr lIns="0" tIns="0" rIns="0" bIns="0" rtlCol="0" anchor="t">
              <a:spAutoFit/>
            </a:bodyPr>
            <a:lstStyle/>
            <a:p>
              <a:pPr algn="ctr" defTabSz="487650">
                <a:lnSpc>
                  <a:spcPts val="2698"/>
                </a:lnSpc>
              </a:pPr>
              <a:r>
                <a:rPr lang="en-US" sz="2453" spc="49" dirty="0">
                  <a:solidFill>
                    <a:schemeClr val="bg1"/>
                  </a:solidFill>
                  <a:latin typeface="League Spartan"/>
                </a:rPr>
                <a:t>54.9%</a:t>
              </a:r>
            </a:p>
          </p:txBody>
        </p:sp>
        <p:sp>
          <p:nvSpPr>
            <p:cNvPr id="19" name="TextBox 15">
              <a:extLst>
                <a:ext uri="{FF2B5EF4-FFF2-40B4-BE49-F238E27FC236}">
                  <a16:creationId xmlns:a16="http://schemas.microsoft.com/office/drawing/2014/main" id="{1DCD7491-6816-AB23-AF50-3AA5B0BAB4FB}"/>
                </a:ext>
              </a:extLst>
            </p:cNvPr>
            <p:cNvSpPr txBox="1"/>
            <p:nvPr/>
          </p:nvSpPr>
          <p:spPr>
            <a:xfrm>
              <a:off x="6605187" y="2447709"/>
              <a:ext cx="1225181" cy="342401"/>
            </a:xfrm>
            <a:prstGeom prst="rect">
              <a:avLst/>
            </a:prstGeom>
          </p:spPr>
          <p:txBody>
            <a:bodyPr lIns="0" tIns="0" rIns="0" bIns="0" rtlCol="0" anchor="t">
              <a:spAutoFit/>
            </a:bodyPr>
            <a:lstStyle/>
            <a:p>
              <a:pPr algn="ctr" defTabSz="487650">
                <a:lnSpc>
                  <a:spcPts val="2640"/>
                </a:lnSpc>
              </a:pPr>
              <a:r>
                <a:rPr lang="en-US" sz="2400" spc="48" dirty="0">
                  <a:solidFill>
                    <a:schemeClr val="bg1"/>
                  </a:solidFill>
                  <a:latin typeface="League Spartan"/>
                </a:rPr>
                <a:t>10.9%</a:t>
              </a:r>
            </a:p>
          </p:txBody>
        </p:sp>
        <p:sp>
          <p:nvSpPr>
            <p:cNvPr id="20" name="TextBox 16">
              <a:extLst>
                <a:ext uri="{FF2B5EF4-FFF2-40B4-BE49-F238E27FC236}">
                  <a16:creationId xmlns:a16="http://schemas.microsoft.com/office/drawing/2014/main" id="{473799D1-DB33-5E41-FB67-B6FFDAB459D7}"/>
                </a:ext>
              </a:extLst>
            </p:cNvPr>
            <p:cNvSpPr txBox="1"/>
            <p:nvPr/>
          </p:nvSpPr>
          <p:spPr>
            <a:xfrm>
              <a:off x="8144380" y="2484074"/>
              <a:ext cx="1225181" cy="354008"/>
            </a:xfrm>
            <a:prstGeom prst="rect">
              <a:avLst/>
            </a:prstGeom>
          </p:spPr>
          <p:txBody>
            <a:bodyPr lIns="0" tIns="0" rIns="0" bIns="0" rtlCol="0" anchor="t">
              <a:spAutoFit/>
            </a:bodyPr>
            <a:lstStyle/>
            <a:p>
              <a:pPr algn="ctr" defTabSz="487650">
                <a:lnSpc>
                  <a:spcPts val="2698"/>
                </a:lnSpc>
              </a:pPr>
              <a:r>
                <a:rPr lang="en-US" sz="2453" spc="49" dirty="0">
                  <a:solidFill>
                    <a:schemeClr val="bg1"/>
                  </a:solidFill>
                  <a:latin typeface="League Spartan"/>
                </a:rPr>
                <a:t>7.9%</a:t>
              </a:r>
            </a:p>
          </p:txBody>
        </p:sp>
        <p:sp>
          <p:nvSpPr>
            <p:cNvPr id="22" name="TextBox 17">
              <a:extLst>
                <a:ext uri="{FF2B5EF4-FFF2-40B4-BE49-F238E27FC236}">
                  <a16:creationId xmlns:a16="http://schemas.microsoft.com/office/drawing/2014/main" id="{6AF20EFF-FDF5-320F-99C9-B0FF64EBA5FC}"/>
                </a:ext>
              </a:extLst>
            </p:cNvPr>
            <p:cNvSpPr txBox="1"/>
            <p:nvPr/>
          </p:nvSpPr>
          <p:spPr>
            <a:xfrm>
              <a:off x="3149490" y="3361267"/>
              <a:ext cx="1584355" cy="428900"/>
            </a:xfrm>
            <a:prstGeom prst="rect">
              <a:avLst/>
            </a:prstGeom>
          </p:spPr>
          <p:txBody>
            <a:bodyPr lIns="0" tIns="0" rIns="0" bIns="0" rtlCol="0" anchor="t">
              <a:spAutoFit/>
            </a:bodyPr>
            <a:lstStyle/>
            <a:p>
              <a:pPr algn="ctr" defTabSz="487650">
                <a:lnSpc>
                  <a:spcPts val="1681"/>
                </a:lnSpc>
              </a:pPr>
              <a:r>
                <a:rPr lang="en-US" sz="1400" spc="126"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NANO INFLUENCERS</a:t>
              </a:r>
            </a:p>
          </p:txBody>
        </p:sp>
        <p:sp>
          <p:nvSpPr>
            <p:cNvPr id="23" name="TextBox 18">
              <a:extLst>
                <a:ext uri="{FF2B5EF4-FFF2-40B4-BE49-F238E27FC236}">
                  <a16:creationId xmlns:a16="http://schemas.microsoft.com/office/drawing/2014/main" id="{EA6DB3B6-56C3-1580-BC21-2281765825BA}"/>
                </a:ext>
              </a:extLst>
            </p:cNvPr>
            <p:cNvSpPr txBox="1"/>
            <p:nvPr/>
          </p:nvSpPr>
          <p:spPr>
            <a:xfrm>
              <a:off x="6372805" y="3361267"/>
              <a:ext cx="1766389" cy="436017"/>
            </a:xfrm>
            <a:prstGeom prst="rect">
              <a:avLst/>
            </a:prstGeom>
          </p:spPr>
          <p:txBody>
            <a:bodyPr lIns="0" tIns="0" rIns="0" bIns="0" rtlCol="0" anchor="t">
              <a:spAutoFit/>
            </a:bodyPr>
            <a:lstStyle/>
            <a:p>
              <a:pPr algn="ctr" defTabSz="487650">
                <a:lnSpc>
                  <a:spcPts val="1728"/>
                </a:lnSpc>
              </a:pPr>
              <a:r>
                <a:rPr lang="en-US" sz="1440" spc="13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MID-LEVEL INFLUENCERS</a:t>
              </a:r>
            </a:p>
          </p:txBody>
        </p:sp>
        <p:sp>
          <p:nvSpPr>
            <p:cNvPr id="99" name="TextBox 19">
              <a:extLst>
                <a:ext uri="{FF2B5EF4-FFF2-40B4-BE49-F238E27FC236}">
                  <a16:creationId xmlns:a16="http://schemas.microsoft.com/office/drawing/2014/main" id="{C1E54FD6-178A-FFC8-4215-FAF461B3D95F}"/>
                </a:ext>
              </a:extLst>
            </p:cNvPr>
            <p:cNvSpPr txBox="1"/>
            <p:nvPr/>
          </p:nvSpPr>
          <p:spPr>
            <a:xfrm>
              <a:off x="8016599" y="3373120"/>
              <a:ext cx="1737001" cy="429285"/>
            </a:xfrm>
            <a:prstGeom prst="rect">
              <a:avLst/>
            </a:prstGeom>
          </p:spPr>
          <p:txBody>
            <a:bodyPr lIns="0" tIns="0" rIns="0" bIns="0" rtlCol="0" anchor="t">
              <a:spAutoFit/>
            </a:bodyPr>
            <a:lstStyle/>
            <a:p>
              <a:pPr algn="ctr" defTabSz="487650">
                <a:lnSpc>
                  <a:spcPts val="1695"/>
                </a:lnSpc>
              </a:pPr>
              <a:r>
                <a:rPr lang="en-US" sz="1412" spc="127">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MACRO INFLUENCERS</a:t>
              </a:r>
            </a:p>
          </p:txBody>
        </p:sp>
        <p:sp>
          <p:nvSpPr>
            <p:cNvPr id="100" name="TextBox 20">
              <a:extLst>
                <a:ext uri="{FF2B5EF4-FFF2-40B4-BE49-F238E27FC236}">
                  <a16:creationId xmlns:a16="http://schemas.microsoft.com/office/drawing/2014/main" id="{055F20D8-2033-A749-01A7-B1567EF2DEF6}"/>
                </a:ext>
              </a:extLst>
            </p:cNvPr>
            <p:cNvSpPr txBox="1"/>
            <p:nvPr/>
          </p:nvSpPr>
          <p:spPr>
            <a:xfrm>
              <a:off x="3222456" y="3867610"/>
              <a:ext cx="1438423" cy="1200521"/>
            </a:xfrm>
            <a:prstGeom prst="rect">
              <a:avLst/>
            </a:prstGeom>
          </p:spPr>
          <p:txBody>
            <a:bodyPr lIns="0" tIns="0" rIns="0" bIns="0" rtlCol="0" anchor="t">
              <a:spAutoFit/>
            </a:bodyPr>
            <a:lstStyle/>
            <a:p>
              <a:pPr algn="ctr" defTabSz="487650">
                <a:lnSpc>
                  <a:spcPts val="2380"/>
                </a:lnSpc>
              </a:pPr>
              <a:r>
                <a:rPr lang="en-US" sz="1424" spc="128"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a:t>
              </a:r>
              <a:r>
                <a:rPr lang="el-GR" sz="1424" spc="128"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ΛΙΓΟΤΕΡΟΙ ΑΠΟ</a:t>
              </a:r>
              <a:endParaRPr lang="en-US" sz="1424" spc="128"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endParaRPr>
            </a:p>
            <a:p>
              <a:pPr algn="ctr" defTabSz="487650">
                <a:lnSpc>
                  <a:spcPts val="2380"/>
                </a:lnSpc>
              </a:pPr>
              <a:r>
                <a:rPr lang="en-US" sz="1424" spc="128"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10,000 </a:t>
              </a:r>
              <a:r>
                <a:rPr lang="el-GR" sz="1424" spc="128"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ΑΚΟΛΟΥΘΟΙ</a:t>
              </a:r>
              <a:r>
                <a:rPr lang="en-US" sz="1424" spc="128"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01" name="TextBox 21">
              <a:extLst>
                <a:ext uri="{FF2B5EF4-FFF2-40B4-BE49-F238E27FC236}">
                  <a16:creationId xmlns:a16="http://schemas.microsoft.com/office/drawing/2014/main" id="{14902256-C54E-8EB9-DE74-0D79DB680778}"/>
                </a:ext>
              </a:extLst>
            </p:cNvPr>
            <p:cNvSpPr txBox="1"/>
            <p:nvPr/>
          </p:nvSpPr>
          <p:spPr>
            <a:xfrm>
              <a:off x="4667094" y="3867609"/>
              <a:ext cx="1705711" cy="555152"/>
            </a:xfrm>
            <a:prstGeom prst="rect">
              <a:avLst/>
            </a:prstGeom>
          </p:spPr>
          <p:txBody>
            <a:bodyPr lIns="0" tIns="0" rIns="0" bIns="0" rtlCol="0" anchor="t">
              <a:spAutoFit/>
            </a:bodyPr>
            <a:lstStyle/>
            <a:p>
              <a:pPr algn="ctr" defTabSz="487650">
                <a:lnSpc>
                  <a:spcPts val="2316"/>
                </a:lnSpc>
              </a:pPr>
              <a:r>
                <a:rPr lang="en-US" sz="1387" spc="125"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10,000 - 60,000 </a:t>
              </a:r>
              <a:r>
                <a:rPr lang="el-GR" sz="1387" spc="125"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ΑΚΟΛΟΥΘΟΙ</a:t>
              </a:r>
              <a:endParaRPr lang="en-US" sz="1387" spc="125"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9" name="TextBox 22">
              <a:extLst>
                <a:ext uri="{FF2B5EF4-FFF2-40B4-BE49-F238E27FC236}">
                  <a16:creationId xmlns:a16="http://schemas.microsoft.com/office/drawing/2014/main" id="{79026350-4907-3C67-5138-49EC902E3323}"/>
                </a:ext>
              </a:extLst>
            </p:cNvPr>
            <p:cNvSpPr txBox="1"/>
            <p:nvPr/>
          </p:nvSpPr>
          <p:spPr>
            <a:xfrm>
              <a:off x="8144380" y="3829611"/>
              <a:ext cx="1433612" cy="563103"/>
            </a:xfrm>
            <a:prstGeom prst="rect">
              <a:avLst/>
            </a:prstGeom>
          </p:spPr>
          <p:txBody>
            <a:bodyPr lIns="0" tIns="0" rIns="0" bIns="0" rtlCol="0" anchor="t">
              <a:spAutoFit/>
            </a:bodyPr>
            <a:lstStyle/>
            <a:p>
              <a:pPr algn="ctr" defTabSz="487650">
                <a:lnSpc>
                  <a:spcPts val="2316"/>
                </a:lnSpc>
              </a:pPr>
              <a:r>
                <a:rPr lang="en-US" sz="1387" spc="125"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200,000 +</a:t>
              </a:r>
            </a:p>
            <a:p>
              <a:pPr algn="ctr" defTabSz="487650">
                <a:lnSpc>
                  <a:spcPts val="2316"/>
                </a:lnSpc>
              </a:pPr>
              <a:r>
                <a:rPr lang="en-US" sz="1387" spc="125"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 </a:t>
              </a:r>
              <a:r>
                <a:rPr lang="el-GR" sz="1387" spc="125"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ΑΚΟΛΟΥΘΟΙ</a:t>
              </a:r>
              <a:r>
                <a:rPr lang="en-US" sz="1387" spc="125"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 </a:t>
              </a:r>
            </a:p>
          </p:txBody>
        </p:sp>
        <p:grpSp>
          <p:nvGrpSpPr>
            <p:cNvPr id="116" name="Group 24">
              <a:extLst>
                <a:ext uri="{FF2B5EF4-FFF2-40B4-BE49-F238E27FC236}">
                  <a16:creationId xmlns:a16="http://schemas.microsoft.com/office/drawing/2014/main" id="{C937417E-ABE5-C6BF-5AEE-80524F088084}"/>
                </a:ext>
              </a:extLst>
            </p:cNvPr>
            <p:cNvGrpSpPr/>
            <p:nvPr/>
          </p:nvGrpSpPr>
          <p:grpSpPr>
            <a:xfrm>
              <a:off x="4968579" y="2033106"/>
              <a:ext cx="1174032" cy="1100835"/>
              <a:chOff x="0" y="0"/>
              <a:chExt cx="6350000" cy="6350000"/>
            </a:xfrm>
          </p:grpSpPr>
          <p:sp>
            <p:nvSpPr>
              <p:cNvPr id="123" name="Freeform 25">
                <a:extLst>
                  <a:ext uri="{FF2B5EF4-FFF2-40B4-BE49-F238E27FC236}">
                    <a16:creationId xmlns:a16="http://schemas.microsoft.com/office/drawing/2014/main" id="{5C30C406-D28E-6536-1131-08502D939F0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tx1">
                  <a:lumMod val="65000"/>
                  <a:lumOff val="35000"/>
                </a:schemeClr>
              </a:solidFill>
            </p:spPr>
          </p:sp>
        </p:grpSp>
        <p:sp>
          <p:nvSpPr>
            <p:cNvPr id="124" name="TextBox 26">
              <a:extLst>
                <a:ext uri="{FF2B5EF4-FFF2-40B4-BE49-F238E27FC236}">
                  <a16:creationId xmlns:a16="http://schemas.microsoft.com/office/drawing/2014/main" id="{0204CA39-640F-31CC-6BAF-DF1968B5A780}"/>
                </a:ext>
              </a:extLst>
            </p:cNvPr>
            <p:cNvSpPr txBox="1"/>
            <p:nvPr/>
          </p:nvSpPr>
          <p:spPr>
            <a:xfrm>
              <a:off x="4816248" y="3368040"/>
              <a:ext cx="1477377" cy="428451"/>
            </a:xfrm>
            <a:prstGeom prst="rect">
              <a:avLst/>
            </a:prstGeom>
          </p:spPr>
          <p:txBody>
            <a:bodyPr lIns="0" tIns="0" rIns="0" bIns="0" rtlCol="0" anchor="t">
              <a:spAutoFit/>
            </a:bodyPr>
            <a:lstStyle/>
            <a:p>
              <a:pPr algn="ctr" defTabSz="487650">
                <a:lnSpc>
                  <a:spcPts val="1664"/>
                </a:lnSpc>
              </a:pPr>
              <a:r>
                <a:rPr lang="en-US" sz="1387" spc="125">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MICRO INFLUENCERS</a:t>
              </a:r>
            </a:p>
          </p:txBody>
        </p:sp>
        <p:sp>
          <p:nvSpPr>
            <p:cNvPr id="125" name="TextBox 27">
              <a:extLst>
                <a:ext uri="{FF2B5EF4-FFF2-40B4-BE49-F238E27FC236}">
                  <a16:creationId xmlns:a16="http://schemas.microsoft.com/office/drawing/2014/main" id="{ECF3CD0C-CB1D-F8FB-A3C6-BA3DCA4AD99A}"/>
                </a:ext>
              </a:extLst>
            </p:cNvPr>
            <p:cNvSpPr txBox="1"/>
            <p:nvPr/>
          </p:nvSpPr>
          <p:spPr>
            <a:xfrm>
              <a:off x="6440985" y="3829611"/>
              <a:ext cx="1471668" cy="886718"/>
            </a:xfrm>
            <a:prstGeom prst="rect">
              <a:avLst/>
            </a:prstGeom>
          </p:spPr>
          <p:txBody>
            <a:bodyPr lIns="0" tIns="0" rIns="0" bIns="0" rtlCol="0" anchor="t">
              <a:spAutoFit/>
            </a:bodyPr>
            <a:lstStyle/>
            <a:p>
              <a:pPr algn="ctr" defTabSz="487650">
                <a:lnSpc>
                  <a:spcPts val="2399"/>
                </a:lnSpc>
              </a:pPr>
              <a:r>
                <a:rPr lang="en-US" sz="1436" spc="129"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60,000 - 200,000 </a:t>
              </a:r>
              <a:r>
                <a:rPr lang="el-GR" sz="1436" spc="129"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rPr>
                <a:t>ΑΚΟΛΟΥΘΟΙ</a:t>
              </a:r>
              <a:endParaRPr lang="en-US" sz="1436" spc="129" dirty="0">
                <a:solidFill>
                  <a:srgbClr val="262B3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6" name="TextBox 28">
              <a:extLst>
                <a:ext uri="{FF2B5EF4-FFF2-40B4-BE49-F238E27FC236}">
                  <a16:creationId xmlns:a16="http://schemas.microsoft.com/office/drawing/2014/main" id="{D4E8092D-A3C6-0DB4-20B3-8AC64F073D91}"/>
                </a:ext>
              </a:extLst>
            </p:cNvPr>
            <p:cNvSpPr txBox="1"/>
            <p:nvPr/>
          </p:nvSpPr>
          <p:spPr>
            <a:xfrm>
              <a:off x="4884858" y="2381669"/>
              <a:ext cx="1408766" cy="421206"/>
            </a:xfrm>
            <a:prstGeom prst="rect">
              <a:avLst/>
            </a:prstGeom>
          </p:spPr>
          <p:txBody>
            <a:bodyPr lIns="0" tIns="0" rIns="0" bIns="0" rtlCol="0" anchor="t">
              <a:spAutoFit/>
            </a:bodyPr>
            <a:lstStyle/>
            <a:p>
              <a:pPr algn="ctr" defTabSz="487650">
                <a:lnSpc>
                  <a:spcPts val="3425"/>
                </a:lnSpc>
              </a:pPr>
              <a:r>
                <a:rPr lang="en-US" sz="2447" spc="220" dirty="0">
                  <a:solidFill>
                    <a:schemeClr val="bg1"/>
                  </a:solidFill>
                  <a:latin typeface="League Spartan"/>
                </a:rPr>
                <a:t>26.3%</a:t>
              </a:r>
            </a:p>
          </p:txBody>
        </p:sp>
      </p:grpSp>
    </p:spTree>
    <p:extLst>
      <p:ext uri="{BB962C8B-B14F-4D97-AF65-F5344CB8AC3E}">
        <p14:creationId xmlns:p14="http://schemas.microsoft.com/office/powerpoint/2010/main" val="252770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18" name="AutoShape 18"/>
          <p:cNvSpPr/>
          <p:nvPr/>
        </p:nvSpPr>
        <p:spPr>
          <a:xfrm>
            <a:off x="756000" y="9936000"/>
            <a:ext cx="6048000" cy="0"/>
          </a:xfrm>
          <a:prstGeom prst="line">
            <a:avLst/>
          </a:prstGeom>
          <a:ln w="19050" cap="flat">
            <a:solidFill>
              <a:srgbClr val="A6A6A6"/>
            </a:solidFill>
            <a:prstDash val="solid"/>
            <a:headEnd type="none" w="sm" len="sm"/>
            <a:tailEnd type="none" w="sm" len="sm"/>
          </a:ln>
        </p:spPr>
      </p:sp>
      <p:grpSp>
        <p:nvGrpSpPr>
          <p:cNvPr id="102" name="Group 4">
            <a:extLst>
              <a:ext uri="{FF2B5EF4-FFF2-40B4-BE49-F238E27FC236}">
                <a16:creationId xmlns:a16="http://schemas.microsoft.com/office/drawing/2014/main" id="{56B511AF-3117-074A-5EE9-A5BC7BEB623F}"/>
              </a:ext>
            </a:extLst>
          </p:cNvPr>
          <p:cNvGrpSpPr/>
          <p:nvPr/>
        </p:nvGrpSpPr>
        <p:grpSpPr>
          <a:xfrm rot="5400000">
            <a:off x="3015399" y="-2419672"/>
            <a:ext cx="643055" cy="6673851"/>
            <a:chOff x="0" y="0"/>
            <a:chExt cx="1956947" cy="9057753"/>
          </a:xfrm>
        </p:grpSpPr>
        <p:sp>
          <p:nvSpPr>
            <p:cNvPr id="103" name="Freeform 5">
              <a:extLst>
                <a:ext uri="{FF2B5EF4-FFF2-40B4-BE49-F238E27FC236}">
                  <a16:creationId xmlns:a16="http://schemas.microsoft.com/office/drawing/2014/main" id="{4FB997F6-05E5-C53D-9AA2-062C8001B7C0}"/>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104" name="TextBox 2">
            <a:extLst>
              <a:ext uri="{FF2B5EF4-FFF2-40B4-BE49-F238E27FC236}">
                <a16:creationId xmlns:a16="http://schemas.microsoft.com/office/drawing/2014/main" id="{5AFA47B6-F85C-5F4B-9B3F-AB51587D4F10}"/>
              </a:ext>
            </a:extLst>
          </p:cNvPr>
          <p:cNvSpPr txBox="1"/>
          <p:nvPr/>
        </p:nvSpPr>
        <p:spPr>
          <a:xfrm>
            <a:off x="628825" y="781580"/>
            <a:ext cx="5968825" cy="524567"/>
          </a:xfrm>
          <a:prstGeom prst="rect">
            <a:avLst/>
          </a:prstGeom>
        </p:spPr>
        <p:txBody>
          <a:bodyPr wrap="square" lIns="0" tIns="0" rIns="0" bIns="0" rtlCol="0" anchor="t">
            <a:spAutoFit/>
          </a:bodyPr>
          <a:lstStyle/>
          <a:p>
            <a:pPr>
              <a:lnSpc>
                <a:spcPts val="3907"/>
              </a:lnSpc>
            </a:pPr>
            <a:r>
              <a:rPr lang="el-GR" sz="4000" spc="-229" dirty="0">
                <a:solidFill>
                  <a:schemeClr val="bg1"/>
                </a:solidFill>
                <a:latin typeface="Inter Bold"/>
              </a:rPr>
              <a:t>Μια εντυπωσιακή επένδυση</a:t>
            </a:r>
            <a:r>
              <a:rPr lang="en-US" sz="4000" spc="-229" dirty="0">
                <a:solidFill>
                  <a:schemeClr val="bg1"/>
                </a:solidFill>
                <a:latin typeface="Inter Bold"/>
              </a:rPr>
              <a:t> …</a:t>
            </a:r>
          </a:p>
        </p:txBody>
      </p:sp>
      <p:pic>
        <p:nvPicPr>
          <p:cNvPr id="105" name="Picture 2" descr="TBEX">
            <a:extLst>
              <a:ext uri="{FF2B5EF4-FFF2-40B4-BE49-F238E27FC236}">
                <a16:creationId xmlns:a16="http://schemas.microsoft.com/office/drawing/2014/main" id="{CBAAF478-4C3A-55E0-765A-6BB8C45E73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a:extLst>
              <a:ext uri="{FF2B5EF4-FFF2-40B4-BE49-F238E27FC236}">
                <a16:creationId xmlns:a16="http://schemas.microsoft.com/office/drawing/2014/main" id="{79B12432-ED90-7163-7221-0179E5DBD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44">
            <a:extLst>
              <a:ext uri="{FF2B5EF4-FFF2-40B4-BE49-F238E27FC236}">
                <a16:creationId xmlns:a16="http://schemas.microsoft.com/office/drawing/2014/main" id="{5975AA20-6CFC-48F8-798E-509D13F2526E}"/>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grpSp>
        <p:nvGrpSpPr>
          <p:cNvPr id="32" name="Group 31">
            <a:extLst>
              <a:ext uri="{FF2B5EF4-FFF2-40B4-BE49-F238E27FC236}">
                <a16:creationId xmlns:a16="http://schemas.microsoft.com/office/drawing/2014/main" id="{CDF7E696-D607-4A3F-E92D-20F0FD712D11}"/>
              </a:ext>
            </a:extLst>
          </p:cNvPr>
          <p:cNvGrpSpPr/>
          <p:nvPr/>
        </p:nvGrpSpPr>
        <p:grpSpPr>
          <a:xfrm>
            <a:off x="-404330" y="1460500"/>
            <a:ext cx="8354725" cy="2690385"/>
            <a:chOff x="-862978" y="1314068"/>
            <a:chExt cx="9096405" cy="2929220"/>
          </a:xfrm>
        </p:grpSpPr>
        <p:grpSp>
          <p:nvGrpSpPr>
            <p:cNvPr id="2" name="Group 3">
              <a:extLst>
                <a:ext uri="{FF2B5EF4-FFF2-40B4-BE49-F238E27FC236}">
                  <a16:creationId xmlns:a16="http://schemas.microsoft.com/office/drawing/2014/main" id="{FADC3027-DFA8-7E04-91F1-2BF4758E7DE2}"/>
                </a:ext>
              </a:extLst>
            </p:cNvPr>
            <p:cNvGrpSpPr>
              <a:grpSpLocks noChangeAspect="1"/>
            </p:cNvGrpSpPr>
            <p:nvPr/>
          </p:nvGrpSpPr>
          <p:grpSpPr>
            <a:xfrm>
              <a:off x="2220631" y="1314068"/>
              <a:ext cx="2929220" cy="2929220"/>
              <a:chOff x="0" y="0"/>
              <a:chExt cx="6350000" cy="6350000"/>
            </a:xfrm>
          </p:grpSpPr>
          <p:sp>
            <p:nvSpPr>
              <p:cNvPr id="3" name="Freeform 4">
                <a:extLst>
                  <a:ext uri="{FF2B5EF4-FFF2-40B4-BE49-F238E27FC236}">
                    <a16:creationId xmlns:a16="http://schemas.microsoft.com/office/drawing/2014/main" id="{1308ABF4-2E32-76BE-5E15-6523D6D023E7}"/>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chemeClr val="tx1">
                  <a:lumMod val="65000"/>
                  <a:lumOff val="35000"/>
                  <a:alpha val="89804"/>
                </a:schemeClr>
              </a:solidFill>
            </p:spPr>
          </p:sp>
        </p:grpSp>
        <p:grpSp>
          <p:nvGrpSpPr>
            <p:cNvPr id="5" name="Group 5">
              <a:extLst>
                <a:ext uri="{FF2B5EF4-FFF2-40B4-BE49-F238E27FC236}">
                  <a16:creationId xmlns:a16="http://schemas.microsoft.com/office/drawing/2014/main" id="{A8F63365-08B8-78C6-5F66-E0E690D8AAED}"/>
                </a:ext>
              </a:extLst>
            </p:cNvPr>
            <p:cNvGrpSpPr/>
            <p:nvPr/>
          </p:nvGrpSpPr>
          <p:grpSpPr>
            <a:xfrm>
              <a:off x="-862978" y="1768291"/>
              <a:ext cx="9096405" cy="2076509"/>
              <a:chOff x="-1589890" y="-837881"/>
              <a:chExt cx="12128540" cy="2768677"/>
            </a:xfrm>
          </p:grpSpPr>
          <p:sp>
            <p:nvSpPr>
              <p:cNvPr id="6" name="TextBox 6">
                <a:extLst>
                  <a:ext uri="{FF2B5EF4-FFF2-40B4-BE49-F238E27FC236}">
                    <a16:creationId xmlns:a16="http://schemas.microsoft.com/office/drawing/2014/main" id="{8E3DBF04-7AD5-F2A7-5E70-06941A88D627}"/>
                  </a:ext>
                </a:extLst>
              </p:cNvPr>
              <p:cNvSpPr txBox="1"/>
              <p:nvPr/>
            </p:nvSpPr>
            <p:spPr>
              <a:xfrm>
                <a:off x="-1589850" y="-837881"/>
                <a:ext cx="12128500" cy="1547040"/>
              </a:xfrm>
              <a:prstGeom prst="rect">
                <a:avLst/>
              </a:prstGeom>
            </p:spPr>
            <p:txBody>
              <a:bodyPr lIns="0" tIns="0" rIns="0" bIns="0" rtlCol="0" anchor="t">
                <a:spAutoFit/>
              </a:bodyPr>
              <a:lstStyle/>
              <a:p>
                <a:pPr algn="ctr">
                  <a:lnSpc>
                    <a:spcPts val="9740"/>
                  </a:lnSpc>
                </a:pPr>
                <a:r>
                  <a:rPr lang="en-US" sz="3600" spc="-229" dirty="0">
                    <a:solidFill>
                      <a:schemeClr val="bg1"/>
                    </a:solidFill>
                    <a:latin typeface="Inter Bold"/>
                  </a:rPr>
                  <a:t>$22 </a:t>
                </a:r>
                <a:r>
                  <a:rPr lang="el-GR" sz="3600" spc="-229" dirty="0">
                    <a:solidFill>
                      <a:schemeClr val="bg1"/>
                    </a:solidFill>
                    <a:latin typeface="Inter Bold"/>
                  </a:rPr>
                  <a:t>εκατ.</a:t>
                </a:r>
                <a:endParaRPr lang="en-US" sz="3600" spc="-229" dirty="0">
                  <a:solidFill>
                    <a:schemeClr val="bg1"/>
                  </a:solidFill>
                  <a:latin typeface="Inter Bold"/>
                </a:endParaRPr>
              </a:p>
            </p:txBody>
          </p:sp>
          <p:sp>
            <p:nvSpPr>
              <p:cNvPr id="12" name="TextBox 8">
                <a:extLst>
                  <a:ext uri="{FF2B5EF4-FFF2-40B4-BE49-F238E27FC236}">
                    <a16:creationId xmlns:a16="http://schemas.microsoft.com/office/drawing/2014/main" id="{3C6C1689-E5B0-DC52-7EDA-0B39A10080EE}"/>
                  </a:ext>
                </a:extLst>
              </p:cNvPr>
              <p:cNvSpPr txBox="1"/>
              <p:nvPr/>
            </p:nvSpPr>
            <p:spPr>
              <a:xfrm>
                <a:off x="-1589890" y="865087"/>
                <a:ext cx="12090398" cy="1065709"/>
              </a:xfrm>
              <a:prstGeom prst="rect">
                <a:avLst/>
              </a:prstGeom>
            </p:spPr>
            <p:txBody>
              <a:bodyPr lIns="0" tIns="0" rIns="0" bIns="0" rtlCol="0" anchor="t">
                <a:spAutoFit/>
              </a:bodyPr>
              <a:lstStyle/>
              <a:p>
                <a:pPr algn="ctr">
                  <a:lnSpc>
                    <a:spcPct val="150000"/>
                  </a:lnSpc>
                </a:pPr>
                <a:r>
                  <a:rPr lang="el-GR" sz="1100" spc="-70" dirty="0">
                    <a:solidFill>
                      <a:schemeClr val="bg1"/>
                    </a:solidFill>
                    <a:latin typeface="Inter"/>
                  </a:rPr>
                  <a:t>Συνολική Αξία Μάρκετινγκ </a:t>
                </a:r>
              </a:p>
              <a:p>
                <a:pPr algn="ctr">
                  <a:lnSpc>
                    <a:spcPct val="150000"/>
                  </a:lnSpc>
                </a:pPr>
                <a:r>
                  <a:rPr lang="el-GR" sz="1100" spc="-70" dirty="0">
                    <a:solidFill>
                      <a:schemeClr val="bg1"/>
                    </a:solidFill>
                    <a:latin typeface="Inter"/>
                  </a:rPr>
                  <a:t>Από τους Συμμετέχοντες στο ΤΒΕΧ</a:t>
                </a:r>
                <a:endParaRPr lang="en-US" sz="1100" spc="-70" dirty="0">
                  <a:solidFill>
                    <a:schemeClr val="bg1"/>
                  </a:solidFill>
                  <a:latin typeface="Inter"/>
                </a:endParaRPr>
              </a:p>
              <a:p>
                <a:pPr algn="ctr">
                  <a:lnSpc>
                    <a:spcPct val="150000"/>
                  </a:lnSpc>
                </a:pPr>
                <a:r>
                  <a:rPr lang="el-GR" sz="1100" spc="-70" dirty="0">
                    <a:solidFill>
                      <a:schemeClr val="bg1"/>
                    </a:solidFill>
                    <a:latin typeface="Inter"/>
                  </a:rPr>
                  <a:t>(Στοιχεία Τσεχίας)</a:t>
                </a:r>
                <a:endParaRPr lang="en-US" sz="1100" spc="-70" dirty="0">
                  <a:solidFill>
                    <a:schemeClr val="bg1"/>
                  </a:solidFill>
                  <a:latin typeface="Inter"/>
                </a:endParaRPr>
              </a:p>
            </p:txBody>
          </p:sp>
        </p:grpSp>
      </p:grpSp>
      <p:sp>
        <p:nvSpPr>
          <p:cNvPr id="33" name="Freeform 4">
            <a:extLst>
              <a:ext uri="{FF2B5EF4-FFF2-40B4-BE49-F238E27FC236}">
                <a16:creationId xmlns:a16="http://schemas.microsoft.com/office/drawing/2014/main" id="{3B3E3944-9B7B-D1FC-E7F9-2A1EBDC65043}"/>
              </a:ext>
            </a:extLst>
          </p:cNvPr>
          <p:cNvSpPr/>
          <p:nvPr/>
        </p:nvSpPr>
        <p:spPr>
          <a:xfrm>
            <a:off x="2387807" y="4268917"/>
            <a:ext cx="2823262" cy="269469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chemeClr val="tx1">
              <a:lumMod val="65000"/>
              <a:lumOff val="35000"/>
              <a:alpha val="89804"/>
            </a:schemeClr>
          </a:solidFill>
        </p:spPr>
      </p:sp>
      <p:sp>
        <p:nvSpPr>
          <p:cNvPr id="34" name="TextBox 6">
            <a:extLst>
              <a:ext uri="{FF2B5EF4-FFF2-40B4-BE49-F238E27FC236}">
                <a16:creationId xmlns:a16="http://schemas.microsoft.com/office/drawing/2014/main" id="{07BBB4F7-6EB9-1896-AB4F-4BED9C244F08}"/>
              </a:ext>
            </a:extLst>
          </p:cNvPr>
          <p:cNvSpPr txBox="1"/>
          <p:nvPr/>
        </p:nvSpPr>
        <p:spPr>
          <a:xfrm>
            <a:off x="-377911" y="4688261"/>
            <a:ext cx="8354698" cy="1065676"/>
          </a:xfrm>
          <a:prstGeom prst="rect">
            <a:avLst/>
          </a:prstGeom>
        </p:spPr>
        <p:txBody>
          <a:bodyPr lIns="0" tIns="0" rIns="0" bIns="0" rtlCol="0" anchor="t">
            <a:spAutoFit/>
          </a:bodyPr>
          <a:lstStyle/>
          <a:p>
            <a:pPr algn="ctr">
              <a:lnSpc>
                <a:spcPts val="9740"/>
              </a:lnSpc>
            </a:pPr>
            <a:r>
              <a:rPr lang="en-US" sz="3600" spc="-229" dirty="0">
                <a:solidFill>
                  <a:schemeClr val="bg1"/>
                </a:solidFill>
                <a:latin typeface="Inter Bold"/>
              </a:rPr>
              <a:t>300 </a:t>
            </a:r>
            <a:r>
              <a:rPr lang="el-GR" sz="3600" spc="-229" dirty="0">
                <a:solidFill>
                  <a:schemeClr val="bg1"/>
                </a:solidFill>
                <a:latin typeface="Inter Bold"/>
              </a:rPr>
              <a:t>εκατ.</a:t>
            </a:r>
            <a:endParaRPr lang="en-US" sz="3600" spc="-229" dirty="0">
              <a:solidFill>
                <a:schemeClr val="bg1"/>
              </a:solidFill>
              <a:latin typeface="Inter Bold"/>
            </a:endParaRPr>
          </a:p>
        </p:txBody>
      </p:sp>
      <p:sp>
        <p:nvSpPr>
          <p:cNvPr id="35" name="TextBox 8">
            <a:extLst>
              <a:ext uri="{FF2B5EF4-FFF2-40B4-BE49-F238E27FC236}">
                <a16:creationId xmlns:a16="http://schemas.microsoft.com/office/drawing/2014/main" id="{0211A18C-7545-F577-2125-5BBE5D36E6FE}"/>
              </a:ext>
            </a:extLst>
          </p:cNvPr>
          <p:cNvSpPr txBox="1"/>
          <p:nvPr/>
        </p:nvSpPr>
        <p:spPr>
          <a:xfrm>
            <a:off x="-328237" y="5775104"/>
            <a:ext cx="8328452" cy="321050"/>
          </a:xfrm>
          <a:prstGeom prst="rect">
            <a:avLst/>
          </a:prstGeom>
        </p:spPr>
        <p:txBody>
          <a:bodyPr lIns="0" tIns="0" rIns="0" bIns="0" rtlCol="0" anchor="t">
            <a:spAutoFit/>
          </a:bodyPr>
          <a:lstStyle/>
          <a:p>
            <a:pPr algn="ctr">
              <a:lnSpc>
                <a:spcPts val="2958"/>
              </a:lnSpc>
            </a:pPr>
            <a:r>
              <a:rPr lang="el-GR" sz="1050" spc="-70" dirty="0">
                <a:solidFill>
                  <a:schemeClr val="bg1"/>
                </a:solidFill>
                <a:latin typeface="Inter"/>
              </a:rPr>
              <a:t>Διεθνούς Κοινού  Εκτέθηκε στις Δημοσιεύσεις</a:t>
            </a:r>
            <a:endParaRPr lang="en-US" sz="1050" spc="-70" dirty="0">
              <a:solidFill>
                <a:schemeClr val="bg1"/>
              </a:solidFill>
              <a:latin typeface="Inter"/>
            </a:endParaRPr>
          </a:p>
        </p:txBody>
      </p:sp>
      <p:sp>
        <p:nvSpPr>
          <p:cNvPr id="36" name="Freeform 4">
            <a:extLst>
              <a:ext uri="{FF2B5EF4-FFF2-40B4-BE49-F238E27FC236}">
                <a16:creationId xmlns:a16="http://schemas.microsoft.com/office/drawing/2014/main" id="{8C69E561-7C2E-3F4F-0825-CE1B5B0307CE}"/>
              </a:ext>
            </a:extLst>
          </p:cNvPr>
          <p:cNvSpPr/>
          <p:nvPr/>
        </p:nvSpPr>
        <p:spPr>
          <a:xfrm>
            <a:off x="2372990" y="7065964"/>
            <a:ext cx="2823262" cy="269469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chemeClr val="tx1">
              <a:lumMod val="65000"/>
              <a:lumOff val="35000"/>
              <a:alpha val="89804"/>
            </a:schemeClr>
          </a:solidFill>
        </p:spPr>
      </p:sp>
      <p:sp>
        <p:nvSpPr>
          <p:cNvPr id="37" name="TextBox 6">
            <a:extLst>
              <a:ext uri="{FF2B5EF4-FFF2-40B4-BE49-F238E27FC236}">
                <a16:creationId xmlns:a16="http://schemas.microsoft.com/office/drawing/2014/main" id="{A5CD164F-F254-F7AF-7D98-A64D622A27A5}"/>
              </a:ext>
            </a:extLst>
          </p:cNvPr>
          <p:cNvSpPr txBox="1"/>
          <p:nvPr/>
        </p:nvSpPr>
        <p:spPr>
          <a:xfrm>
            <a:off x="-392728" y="7485308"/>
            <a:ext cx="8354698" cy="1065676"/>
          </a:xfrm>
          <a:prstGeom prst="rect">
            <a:avLst/>
          </a:prstGeom>
        </p:spPr>
        <p:txBody>
          <a:bodyPr lIns="0" tIns="0" rIns="0" bIns="0" rtlCol="0" anchor="t">
            <a:spAutoFit/>
          </a:bodyPr>
          <a:lstStyle/>
          <a:p>
            <a:pPr algn="ctr">
              <a:lnSpc>
                <a:spcPts val="9740"/>
              </a:lnSpc>
            </a:pPr>
            <a:r>
              <a:rPr lang="en-US" sz="3600" spc="-229" dirty="0">
                <a:solidFill>
                  <a:schemeClr val="bg1"/>
                </a:solidFill>
                <a:latin typeface="Inter Bold"/>
              </a:rPr>
              <a:t>20 </a:t>
            </a:r>
            <a:r>
              <a:rPr lang="el-GR" sz="3600" spc="-229" dirty="0">
                <a:solidFill>
                  <a:schemeClr val="bg1"/>
                </a:solidFill>
                <a:latin typeface="Inter Bold"/>
              </a:rPr>
              <a:t>ΧΡΟΝΙΑ</a:t>
            </a:r>
            <a:endParaRPr lang="en-US" sz="3600" spc="-229" dirty="0">
              <a:solidFill>
                <a:schemeClr val="bg1"/>
              </a:solidFill>
              <a:latin typeface="Inter Bold"/>
            </a:endParaRPr>
          </a:p>
        </p:txBody>
      </p:sp>
      <p:sp>
        <p:nvSpPr>
          <p:cNvPr id="38" name="TextBox 8">
            <a:extLst>
              <a:ext uri="{FF2B5EF4-FFF2-40B4-BE49-F238E27FC236}">
                <a16:creationId xmlns:a16="http://schemas.microsoft.com/office/drawing/2014/main" id="{D2B4EC6D-202B-4CFF-F1EA-0041C407485B}"/>
              </a:ext>
            </a:extLst>
          </p:cNvPr>
          <p:cNvSpPr txBox="1"/>
          <p:nvPr/>
        </p:nvSpPr>
        <p:spPr>
          <a:xfrm>
            <a:off x="-343054" y="8572151"/>
            <a:ext cx="8328452" cy="458267"/>
          </a:xfrm>
          <a:prstGeom prst="rect">
            <a:avLst/>
          </a:prstGeom>
        </p:spPr>
        <p:txBody>
          <a:bodyPr lIns="0" tIns="0" rIns="0" bIns="0" rtlCol="0" anchor="t">
            <a:spAutoFit/>
          </a:bodyPr>
          <a:lstStyle/>
          <a:p>
            <a:pPr algn="ctr">
              <a:lnSpc>
                <a:spcPct val="150000"/>
              </a:lnSpc>
            </a:pPr>
            <a:r>
              <a:rPr lang="el-GR" sz="1050" spc="-70" dirty="0">
                <a:solidFill>
                  <a:schemeClr val="bg1"/>
                </a:solidFill>
                <a:latin typeface="Inter"/>
              </a:rPr>
              <a:t>Αξία του περιεχομένου και  της δημοσιογραφικής </a:t>
            </a:r>
            <a:endParaRPr lang="en-US" sz="1050" spc="-70" dirty="0">
              <a:solidFill>
                <a:schemeClr val="bg1"/>
              </a:solidFill>
              <a:latin typeface="Inter"/>
            </a:endParaRPr>
          </a:p>
          <a:p>
            <a:pPr algn="ctr">
              <a:lnSpc>
                <a:spcPct val="150000"/>
              </a:lnSpc>
            </a:pPr>
            <a:r>
              <a:rPr lang="el-GR" sz="1050" spc="-70" dirty="0">
                <a:solidFill>
                  <a:schemeClr val="bg1"/>
                </a:solidFill>
                <a:latin typeface="Inter"/>
              </a:rPr>
              <a:t>κάλυψης </a:t>
            </a:r>
            <a:r>
              <a:rPr lang="en-US" sz="1050" spc="-70" dirty="0">
                <a:solidFill>
                  <a:schemeClr val="bg1"/>
                </a:solidFill>
                <a:latin typeface="Inter"/>
              </a:rPr>
              <a:t> </a:t>
            </a:r>
            <a:r>
              <a:rPr lang="el-GR" sz="1050" spc="-70" dirty="0">
                <a:solidFill>
                  <a:schemeClr val="bg1"/>
                </a:solidFill>
                <a:latin typeface="Inter"/>
              </a:rPr>
              <a:t>σε μια μόλις εβδομάδα</a:t>
            </a:r>
            <a:endParaRPr lang="en-US" sz="1050" spc="-70" dirty="0">
              <a:solidFill>
                <a:schemeClr val="bg1"/>
              </a:solidFill>
              <a:latin typeface="Inter"/>
            </a:endParaRPr>
          </a:p>
        </p:txBody>
      </p:sp>
    </p:spTree>
    <p:extLst>
      <p:ext uri="{BB962C8B-B14F-4D97-AF65-F5344CB8AC3E}">
        <p14:creationId xmlns:p14="http://schemas.microsoft.com/office/powerpoint/2010/main" val="353831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7" name="Group 4">
            <a:extLst>
              <a:ext uri="{FF2B5EF4-FFF2-40B4-BE49-F238E27FC236}">
                <a16:creationId xmlns:a16="http://schemas.microsoft.com/office/drawing/2014/main" id="{FC046BE5-B920-608D-AF6A-C6C03540F38C}"/>
              </a:ext>
            </a:extLst>
          </p:cNvPr>
          <p:cNvGrpSpPr/>
          <p:nvPr/>
        </p:nvGrpSpPr>
        <p:grpSpPr>
          <a:xfrm rot="5400000">
            <a:off x="2989911" y="-953266"/>
            <a:ext cx="643055" cy="6622879"/>
            <a:chOff x="0" y="0"/>
            <a:chExt cx="1956947" cy="9057753"/>
          </a:xfrm>
        </p:grpSpPr>
        <p:sp>
          <p:nvSpPr>
            <p:cNvPr id="48" name="Freeform 5">
              <a:extLst>
                <a:ext uri="{FF2B5EF4-FFF2-40B4-BE49-F238E27FC236}">
                  <a16:creationId xmlns:a16="http://schemas.microsoft.com/office/drawing/2014/main" id="{7B90AD4E-3BEE-D90F-31AA-780D7B083FAC}"/>
                </a:ext>
              </a:extLst>
            </p:cNvPr>
            <p:cNvSpPr/>
            <p:nvPr/>
          </p:nvSpPr>
          <p:spPr>
            <a:xfrm>
              <a:off x="0" y="0"/>
              <a:ext cx="1956946" cy="9057753"/>
            </a:xfrm>
            <a:custGeom>
              <a:avLst/>
              <a:gdLst/>
              <a:ahLst/>
              <a:cxnLst/>
              <a:rect l="l" t="t" r="r" b="b"/>
              <a:pathLst>
                <a:path w="1956946" h="9057753">
                  <a:moveTo>
                    <a:pt x="0" y="0"/>
                  </a:moveTo>
                  <a:lnTo>
                    <a:pt x="1956946" y="0"/>
                  </a:lnTo>
                  <a:lnTo>
                    <a:pt x="1956946" y="9057753"/>
                  </a:lnTo>
                  <a:lnTo>
                    <a:pt x="0" y="9057753"/>
                  </a:lnTo>
                  <a:close/>
                </a:path>
              </a:pathLst>
            </a:custGeom>
            <a:solidFill>
              <a:srgbClr val="ECB424"/>
            </a:solidFill>
          </p:spPr>
        </p:sp>
      </p:grpSp>
      <p:sp>
        <p:nvSpPr>
          <p:cNvPr id="2" name="TextBox 2"/>
          <p:cNvSpPr txBox="1"/>
          <p:nvPr/>
        </p:nvSpPr>
        <p:spPr>
          <a:xfrm>
            <a:off x="654050" y="2222500"/>
            <a:ext cx="5968826" cy="505203"/>
          </a:xfrm>
          <a:prstGeom prst="rect">
            <a:avLst/>
          </a:prstGeom>
        </p:spPr>
        <p:txBody>
          <a:bodyPr wrap="square" lIns="0" tIns="0" rIns="0" bIns="0" rtlCol="0" anchor="t">
            <a:spAutoFit/>
          </a:bodyPr>
          <a:lstStyle/>
          <a:p>
            <a:pPr>
              <a:lnSpc>
                <a:spcPts val="3907"/>
              </a:lnSpc>
            </a:pPr>
            <a:r>
              <a:rPr lang="el-GR" sz="4000" spc="-229" dirty="0" err="1">
                <a:solidFill>
                  <a:schemeClr val="bg1"/>
                </a:solidFill>
                <a:latin typeface="Inter Bold"/>
              </a:rPr>
              <a:t>Γιατ</a:t>
            </a:r>
            <a:r>
              <a:rPr lang="en-US" sz="4000" spc="-229" dirty="0" err="1">
                <a:solidFill>
                  <a:schemeClr val="bg1"/>
                </a:solidFill>
                <a:latin typeface="Inter Bold"/>
              </a:rPr>
              <a:t>ί</a:t>
            </a:r>
            <a:r>
              <a:rPr lang="el-GR" sz="4000" spc="-229" dirty="0">
                <a:solidFill>
                  <a:schemeClr val="bg1"/>
                </a:solidFill>
                <a:latin typeface="Inter Bold"/>
              </a:rPr>
              <a:t> στην Πελοπόννησο</a:t>
            </a:r>
            <a:r>
              <a:rPr lang="en-US" sz="4000" spc="-229" dirty="0">
                <a:solidFill>
                  <a:schemeClr val="bg1"/>
                </a:solidFill>
                <a:latin typeface="Inter Bold"/>
              </a:rPr>
              <a:t>?</a:t>
            </a:r>
          </a:p>
        </p:txBody>
      </p:sp>
      <p:sp>
        <p:nvSpPr>
          <p:cNvPr id="3" name="TextBox 3"/>
          <p:cNvSpPr txBox="1"/>
          <p:nvPr/>
        </p:nvSpPr>
        <p:spPr>
          <a:xfrm>
            <a:off x="705024" y="5346700"/>
            <a:ext cx="6048000" cy="1097352"/>
          </a:xfrm>
          <a:prstGeom prst="rect">
            <a:avLst/>
          </a:prstGeom>
        </p:spPr>
        <p:txBody>
          <a:bodyPr lIns="0" tIns="0" rIns="0" bIns="0" rtlCol="0" anchor="t">
            <a:spAutoFit/>
          </a:bodyPr>
          <a:lstStyle/>
          <a:p>
            <a:pPr>
              <a:lnSpc>
                <a:spcPts val="2245"/>
              </a:lnSpc>
            </a:pPr>
            <a:r>
              <a:rPr lang="el-GR" sz="1400" dirty="0">
                <a:solidFill>
                  <a:srgbClr val="4B4A4A"/>
                </a:solidFill>
                <a:latin typeface="Arial Nova"/>
                <a:ea typeface="Helvetica Neue" panose="02000503000000020004" pitchFamily="2" charset="0"/>
                <a:cs typeface="Helvetica Neue" panose="02000503000000020004" pitchFamily="2" charset="0"/>
              </a:rPr>
              <a:t>Η Πελοπόννησος φιλοξενεί το ΤΒΕΧ 2023 για όλους τους λόγους που αξίζουν. Πληθώρα ιστορίας, ομορφιάς τοπίων, εξαιρετικών καταλυμάτων, χώρων, εμπειριών και φύσης είναι στη διάθεση των συμμετεχόντων να απολαύσουν και να μοιραστούν με το κοινό τους. </a:t>
            </a:r>
            <a:endParaRPr lang="en-US" sz="1400">
              <a:solidFill>
                <a:srgbClr val="000000"/>
              </a:solidFill>
              <a:latin typeface="Arial Nova"/>
              <a:ea typeface="Helvetica Neue" panose="02000503000000020004" pitchFamily="2" charset="0"/>
              <a:cs typeface="Helvetica Neue" panose="02000503000000020004" pitchFamily="2" charset="0"/>
            </a:endParaRPr>
          </a:p>
        </p:txBody>
      </p:sp>
      <p:sp>
        <p:nvSpPr>
          <p:cNvPr id="45" name="AutoShape 45"/>
          <p:cNvSpPr/>
          <p:nvPr/>
        </p:nvSpPr>
        <p:spPr>
          <a:xfrm>
            <a:off x="756000" y="9936000"/>
            <a:ext cx="6048000" cy="0"/>
          </a:xfrm>
          <a:prstGeom prst="line">
            <a:avLst/>
          </a:prstGeom>
          <a:ln w="19050" cap="flat">
            <a:solidFill>
              <a:srgbClr val="A6A6A6"/>
            </a:solidFill>
            <a:prstDash val="solid"/>
            <a:headEnd type="none" w="sm" len="sm"/>
            <a:tailEnd type="none" w="sm" len="sm"/>
          </a:ln>
        </p:spPr>
      </p:sp>
      <p:pic>
        <p:nvPicPr>
          <p:cNvPr id="51" name="Picture 2" descr="TBEX">
            <a:extLst>
              <a:ext uri="{FF2B5EF4-FFF2-40B4-BE49-F238E27FC236}">
                <a16:creationId xmlns:a16="http://schemas.microsoft.com/office/drawing/2014/main" id="{A6D5267E-84BF-2D4D-93AE-83EEFAD96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0" y="10001888"/>
            <a:ext cx="386669" cy="38666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a:extLst>
              <a:ext uri="{FF2B5EF4-FFF2-40B4-BE49-F238E27FC236}">
                <a16:creationId xmlns:a16="http://schemas.microsoft.com/office/drawing/2014/main" id="{CF1436F0-2B90-9A4A-789B-70D1FF6078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567" y="10001888"/>
            <a:ext cx="386670" cy="386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a:extLst>
              <a:ext uri="{FF2B5EF4-FFF2-40B4-BE49-F238E27FC236}">
                <a16:creationId xmlns:a16="http://schemas.microsoft.com/office/drawing/2014/main" id="{A7E02B80-3E53-364E-1D27-0AFA94E21B78}"/>
              </a:ext>
            </a:extLst>
          </p:cNvPr>
          <p:cNvSpPr txBox="1"/>
          <p:nvPr/>
        </p:nvSpPr>
        <p:spPr>
          <a:xfrm>
            <a:off x="-881617" y="3748751"/>
            <a:ext cx="9319734" cy="342851"/>
          </a:xfrm>
          <a:prstGeom prst="rect">
            <a:avLst/>
          </a:prstGeom>
        </p:spPr>
        <p:txBody>
          <a:bodyPr wrap="square" lIns="0" tIns="0" rIns="0" bIns="0" rtlCol="0" anchor="t">
            <a:spAutoFit/>
          </a:bodyPr>
          <a:lstStyle/>
          <a:p>
            <a:pPr algn="ctr">
              <a:lnSpc>
                <a:spcPts val="2958"/>
              </a:lnSpc>
            </a:pPr>
            <a:r>
              <a:rPr lang="el-GR"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rPr>
              <a:t>ΠΕΡΑ ΑΠΟ ΤΑ ΠΡΟΦΑΝΗ….</a:t>
            </a:r>
            <a:endParaRPr lang="en-US" sz="1600" dirty="0">
              <a:solidFill>
                <a:schemeClr val="bg1"/>
              </a:solidFill>
              <a:highlight>
                <a:srgbClr val="000000"/>
              </a:highligh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4">
            <a:extLst>
              <a:ext uri="{FF2B5EF4-FFF2-40B4-BE49-F238E27FC236}">
                <a16:creationId xmlns:a16="http://schemas.microsoft.com/office/drawing/2014/main" id="{57558D04-373D-B7FE-468A-B4DB893ABAC6}"/>
              </a:ext>
            </a:extLst>
          </p:cNvPr>
          <p:cNvSpPr txBox="1"/>
          <p:nvPr/>
        </p:nvSpPr>
        <p:spPr>
          <a:xfrm>
            <a:off x="3517948" y="10051878"/>
            <a:ext cx="3286052" cy="192360"/>
          </a:xfrm>
          <a:prstGeom prst="rect">
            <a:avLst/>
          </a:prstGeom>
        </p:spPr>
        <p:txBody>
          <a:bodyPr lIns="0" tIns="0" rIns="0" bIns="0" rtlCol="0" anchor="t">
            <a:spAutoFit/>
          </a:bodyPr>
          <a:lstStyle/>
          <a:p>
            <a:pPr algn="r">
              <a:lnSpc>
                <a:spcPts val="1456"/>
              </a:lnSpc>
            </a:pPr>
            <a:r>
              <a:rPr lang="en-US" sz="1400" spc="-70" dirty="0">
                <a:solidFill>
                  <a:srgbClr val="A6A6A6"/>
                </a:solidFill>
                <a:latin typeface="Inter"/>
              </a:rPr>
              <a:t>TBEX EUROPE 2023 | The Peloponnese</a:t>
            </a:r>
            <a:endParaRPr lang="en-US" sz="1400" spc="-70" dirty="0">
              <a:solidFill>
                <a:srgbClr val="A6A6A6"/>
              </a:solidFill>
              <a:latin typeface="Arimo"/>
            </a:endParaRPr>
          </a:p>
        </p:txBody>
      </p:sp>
    </p:spTree>
    <p:extLst>
      <p:ext uri="{BB962C8B-B14F-4D97-AF65-F5344CB8AC3E}">
        <p14:creationId xmlns:p14="http://schemas.microsoft.com/office/powerpoint/2010/main" val="1150372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19504</TotalTime>
  <Words>1686</Words>
  <Application>Microsoft Office PowerPoint</Application>
  <PresentationFormat>Προσαρμογή</PresentationFormat>
  <Paragraphs>247</Paragraphs>
  <Slides>16</Slides>
  <Notes>12</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16</vt:i4>
      </vt:variant>
    </vt:vector>
  </HeadingPairs>
  <TitlesOfParts>
    <vt:vector size="30" baseType="lpstr">
      <vt:lpstr>Segoe UI</vt:lpstr>
      <vt:lpstr>Open Sans Light</vt:lpstr>
      <vt:lpstr>Arial,Sans-Serif</vt:lpstr>
      <vt:lpstr>Calibri</vt:lpstr>
      <vt:lpstr>Alata</vt:lpstr>
      <vt:lpstr>Inter</vt:lpstr>
      <vt:lpstr>Helvetica Neue</vt:lpstr>
      <vt:lpstr>League Spartan Bold</vt:lpstr>
      <vt:lpstr>Arial</vt:lpstr>
      <vt:lpstr>Arimo</vt:lpstr>
      <vt:lpstr>Arial Nova</vt:lpstr>
      <vt:lpstr>League Spartan</vt:lpstr>
      <vt:lpstr>Inter Bold</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Modern Sponsorship Business Proposal</dc:title>
  <cp:lastModifiedBy>ΜΙΧΕΛΟΓΓΟΝΑΣ ΑΘΑΝΑΣΙΟΣ</cp:lastModifiedBy>
  <cp:revision>302</cp:revision>
  <dcterms:created xsi:type="dcterms:W3CDTF">2006-08-16T00:00:00Z</dcterms:created>
  <dcterms:modified xsi:type="dcterms:W3CDTF">2023-02-22T09:04:23Z</dcterms:modified>
  <dc:identifier>DAFEPg7R7ho</dc:identifier>
</cp:coreProperties>
</file>