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5" r:id="rId4"/>
    <p:sldId id="262" r:id="rId5"/>
    <p:sldId id="260" r:id="rId6"/>
    <p:sldId id="276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7" r:id="rId18"/>
    <p:sldId id="278" r:id="rId19"/>
    <p:sldId id="281" r:id="rId20"/>
    <p:sldId id="283" r:id="rId21"/>
    <p:sldId id="282" r:id="rId2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FFFF"/>
    <a:srgbClr val="66CC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B9CDAC-C55F-C7F8-3674-581C7440A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FD066A0-0F8C-32F9-A0CE-D3980BD09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B3E875-7B2B-1C1F-C1D5-A5739210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5C5364E-B11F-9987-FDAE-74E255D4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18690B-368E-E141-50B9-BF2EB914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133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3E84B3-916B-F2BB-6198-8CC668284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938843-7A76-6752-67C6-3E883B044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229C1F-5CA7-927C-7174-17132152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8544DDF-5E51-9077-7913-E95F724A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3741167-9961-FE6D-7EB8-7C18EAC4E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46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904114-6578-D255-B653-F315CEFD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9201554-331A-520E-E443-84C8E051E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5D6ACE-692D-B09A-3333-0044E564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F57715F-086D-18B9-922B-4CAE1D16A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32DEEA-6D9B-52B9-E24F-FB4753FA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50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FE766D-2E3E-799B-8F5D-22224139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137FDA-A9B0-2E00-87E9-CBEA398A6D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132A953-5BC5-2CB1-9C0C-F30BFCBEA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FE256F3-6517-7E25-3771-4E3536793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2E0C139-889A-F667-857F-4C8BE4122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89476CD-C604-6BB3-BEFE-89E73B4B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818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85DACF-D6DD-4A2A-A26F-CDAEE180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D775865-A69D-DFB1-5C8D-CE3EB17AD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616F6C4-436A-0388-4502-156146AB2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E574B8F-44F8-653B-F516-B482EEC19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54E2F1C-F771-16C4-1A18-5ED03D664A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99D9CE5-3B24-2ED1-2475-B223A08B7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979E5E2-6519-7CCB-175E-E1F535FF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281A643-C56D-F49B-20F6-DDC55F56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4359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8226DE-6A71-CD27-CB45-AE1B4668C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E7F0915-6DE6-B38C-0A5A-2F5D3344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CF89AC0-EEE3-DC6F-1987-9C3F8921C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877FC57-E81E-C874-828F-A98C38C6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939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F40F0B9-564F-5B13-D717-DF3519D40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BC35F70-EDCE-9C84-F0BD-F4061812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5EDEC30-A0C5-01B7-E7B1-EAC195F1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198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ED6490-986F-D2B7-4E18-98B39B746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E470B6-0D99-11F4-E73B-51C14588D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DC90CDE-2638-51D8-3986-C6A773461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3C450A4-850C-1683-D09A-8E136A1D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F815EE2-82FE-6814-4310-B7C00655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10C60A6-328A-321E-EB0E-263F21C92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35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978BC4-02D4-B87F-93EF-DA4313BC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2D6EB55-97A6-1B33-E16D-CB99D7FA86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6908026-9C13-F083-60AD-B46D88FFF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F48963A-4F1C-B785-0AB9-741501670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B54C1F9-F640-0492-1E4A-287D25400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73FF92E-F0C2-369D-1CE4-621F36BB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585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AEE86D-4D44-C471-0007-695D50CB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50CB404-F73B-B314-C0AF-077A543DE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F5E716D-BD4C-443B-936D-172094BC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D5655BC-A435-25EB-9206-5610E2A5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78B87AD-0D39-EC5D-B61F-15D80E69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548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2913915-90D4-3830-F3E7-BE908318B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5B6A910-395C-7CF9-C84B-98521BEE3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25E81A0-DA44-7005-B4F1-6D49B7E2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40F30E-C015-F98A-1B5A-4CD937ABF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776CF77-5ACA-2A3F-89D4-D121A245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739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B2F8463-944A-53E9-35A0-F21826886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160F0D5-30FF-EFCB-B575-E545A7F99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6749A3D-7889-65D2-4AA8-DD5832779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8501-9FDE-4639-9F09-C9515915259F}" type="datetimeFigureOut">
              <a:rPr lang="el-GR" smtClean="0"/>
              <a:t>24/1/2023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DF50A5-411F-E862-C0C8-0100F9F73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04FE80D-9FFE-8D1F-6EF8-5C52AF069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9967-0B8F-492F-9841-2FDAA0F385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37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unitA.eyde@gsrt.gr" TargetMode="External"/><Relationship Id="rId4" Type="http://schemas.openxmlformats.org/officeDocument/2006/relationships/hyperlink" Target="http://www.eyde-etak.g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54" y="5979115"/>
            <a:ext cx="4982892" cy="7598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429329" y="5602129"/>
            <a:ext cx="5333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E70345DE-6B79-44B5-2368-EFD2D4F456A1}"/>
              </a:ext>
            </a:extLst>
          </p:cNvPr>
          <p:cNvGrpSpPr/>
          <p:nvPr/>
        </p:nvGrpSpPr>
        <p:grpSpPr>
          <a:xfrm>
            <a:off x="131978" y="114991"/>
            <a:ext cx="6608710" cy="1112372"/>
            <a:chOff x="131978" y="229289"/>
            <a:chExt cx="6608710" cy="1112372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96FF5855-E5EC-7560-BF33-A8278167E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978" y="229289"/>
              <a:ext cx="911198" cy="111237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D3BB0F-4CB7-57E1-701D-47627ECE7FFF}"/>
                </a:ext>
              </a:extLst>
            </p:cNvPr>
            <p:cNvSpPr txBox="1"/>
            <p:nvPr/>
          </p:nvSpPr>
          <p:spPr>
            <a:xfrm>
              <a:off x="1052064" y="323810"/>
              <a:ext cx="56886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Ειδική Υπηρεσία Διαχείρισης και Εφαρμογής Δράσεων</a:t>
              </a:r>
            </a:p>
            <a:p>
              <a:r>
                <a:rPr lang="el-GR" sz="1800" b="0" i="0" dirty="0">
                  <a:solidFill>
                    <a:srgbClr val="00206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του Υπουργείου Ανάπτυξης και Επενδύσεων</a:t>
              </a:r>
            </a:p>
            <a:p>
              <a:r>
                <a:rPr lang="el-GR" sz="1800" b="0" i="0" dirty="0">
                  <a:solidFill>
                    <a:srgbClr val="00206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στους Τομείς της Έρευνας και Καινοτομίας </a:t>
              </a:r>
              <a:r>
                <a:rPr lang="el-GR" sz="1800" dirty="0"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(ΕΥΔΕ</a:t>
              </a:r>
              <a:r>
                <a:rPr lang="el-GR" dirty="0">
                  <a:solidFill>
                    <a:srgbClr val="00206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</a:t>
              </a:r>
              <a:r>
                <a:rPr lang="el-GR" sz="1800" dirty="0"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ΕΚ)</a:t>
              </a:r>
              <a:endParaRPr lang="el-G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06E1317-272D-EE6B-9BB7-746069912DFE}"/>
              </a:ext>
            </a:extLst>
          </p:cNvPr>
          <p:cNvSpPr txBox="1"/>
          <p:nvPr/>
        </p:nvSpPr>
        <p:spPr>
          <a:xfrm>
            <a:off x="1616318" y="1982490"/>
            <a:ext cx="8959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ΕΥΔΕ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Έρευνας και Καινοτομίας </a:t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Παρουσίαση</a:t>
            </a:r>
            <a:r>
              <a:rPr lang="el-G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Δράσης </a:t>
            </a:r>
          </a:p>
          <a:p>
            <a:pPr algn="ctr"/>
            <a:r>
              <a:rPr lang="el-G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024D96-91EA-8498-726B-AECFA187E1F8}"/>
              </a:ext>
            </a:extLst>
          </p:cNvPr>
          <p:cNvSpPr txBox="1"/>
          <p:nvPr/>
        </p:nvSpPr>
        <p:spPr>
          <a:xfrm>
            <a:off x="4421397" y="5046955"/>
            <a:ext cx="3349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rgbClr val="002060"/>
                </a:solidFill>
              </a:rPr>
              <a:t>Κόρινθος, 23 Ιανουαρίου 2023</a:t>
            </a:r>
            <a:endParaRPr lang="en-US" sz="16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98722-EF09-6402-E5FD-BD75D7BFA8E4}"/>
              </a:ext>
            </a:extLst>
          </p:cNvPr>
          <p:cNvSpPr txBox="1"/>
          <p:nvPr/>
        </p:nvSpPr>
        <p:spPr>
          <a:xfrm>
            <a:off x="2940569" y="4060894"/>
            <a:ext cx="6310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Δέσποινα Κράλλη, </a:t>
            </a:r>
            <a:r>
              <a:rPr lang="el-GR" sz="2200" dirty="0" err="1">
                <a:solidFill>
                  <a:srgbClr val="002060"/>
                </a:solidFill>
              </a:rPr>
              <a:t>Διπλ</a:t>
            </a:r>
            <a:r>
              <a:rPr lang="el-GR" sz="2200" dirty="0">
                <a:solidFill>
                  <a:srgbClr val="002060"/>
                </a:solidFill>
              </a:rPr>
              <a:t>. Ηλεκτρολόγος Μηχανικός</a:t>
            </a:r>
          </a:p>
          <a:p>
            <a:pPr algn="ctr"/>
            <a:r>
              <a:rPr lang="el-GR" sz="2200" dirty="0" err="1">
                <a:solidFill>
                  <a:srgbClr val="002060"/>
                </a:solidFill>
              </a:rPr>
              <a:t>Αναπλ</a:t>
            </a:r>
            <a:r>
              <a:rPr lang="el-GR" sz="2200" dirty="0">
                <a:solidFill>
                  <a:srgbClr val="002060"/>
                </a:solidFill>
              </a:rPr>
              <a:t>. Προϊσταμένη ΕΥΔΕ ΕΚ</a:t>
            </a:r>
          </a:p>
        </p:txBody>
      </p:sp>
    </p:spTree>
    <p:extLst>
      <p:ext uri="{BB962C8B-B14F-4D97-AF65-F5344CB8AC3E}">
        <p14:creationId xmlns:p14="http://schemas.microsoft.com/office/powerpoint/2010/main" val="162928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83895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908E1D-C10C-CD85-FFDF-08DB4024D1FD}"/>
              </a:ext>
            </a:extLst>
          </p:cNvPr>
          <p:cNvSpPr txBox="1"/>
          <p:nvPr/>
        </p:nvSpPr>
        <p:spPr>
          <a:xfrm>
            <a:off x="5039641" y="3200234"/>
            <a:ext cx="21127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baseline="0" dirty="0">
                <a:solidFill>
                  <a:srgbClr val="002060"/>
                </a:solidFill>
              </a:rPr>
              <a:t>Στόχος</a:t>
            </a:r>
            <a:endParaRPr lang="el-GR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04736C-4680-FCA4-40DF-62805A480290}"/>
              </a:ext>
            </a:extLst>
          </p:cNvPr>
          <p:cNvSpPr txBox="1"/>
          <p:nvPr/>
        </p:nvSpPr>
        <p:spPr>
          <a:xfrm>
            <a:off x="2799801" y="4333134"/>
            <a:ext cx="65923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dirty="0">
                <a:solidFill>
                  <a:srgbClr val="00B050"/>
                </a:solidFill>
              </a:rPr>
              <a:t>Ε</a:t>
            </a:r>
            <a:r>
              <a:rPr lang="el-GR" sz="2600" baseline="0" dirty="0">
                <a:solidFill>
                  <a:srgbClr val="00B050"/>
                </a:solidFill>
              </a:rPr>
              <a:t>νίσχυση της Έρευνας και της Καινοτομίας</a:t>
            </a:r>
            <a:endParaRPr lang="el-GR" sz="2600" dirty="0">
              <a:solidFill>
                <a:srgbClr val="00B050"/>
              </a:solidFill>
            </a:endParaRPr>
          </a:p>
        </p:txBody>
      </p:sp>
      <p:cxnSp>
        <p:nvCxnSpPr>
          <p:cNvPr id="3" name="Ευθύγραμμο βέλος σύνδεσης 2">
            <a:extLst>
              <a:ext uri="{FF2B5EF4-FFF2-40B4-BE49-F238E27FC236}">
                <a16:creationId xmlns:a16="http://schemas.microsoft.com/office/drawing/2014/main" id="{96028A66-9F04-659E-FE1C-18F2A8CA3E9D}"/>
              </a:ext>
            </a:extLst>
          </p:cNvPr>
          <p:cNvCxnSpPr>
            <a:cxnSpLocks/>
            <a:stCxn id="12" idx="2"/>
            <a:endCxn id="2" idx="0"/>
          </p:cNvCxnSpPr>
          <p:nvPr/>
        </p:nvCxnSpPr>
        <p:spPr>
          <a:xfrm>
            <a:off x="6096000" y="3692677"/>
            <a:ext cx="0" cy="64045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Θέση αριθμού διαφάνειας 3">
            <a:extLst>
              <a:ext uri="{FF2B5EF4-FFF2-40B4-BE49-F238E27FC236}">
                <a16:creationId xmlns:a16="http://schemas.microsoft.com/office/drawing/2014/main" id="{FD61D214-1730-53E7-91EF-B98E4B45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2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2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05525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010537-CE48-CDB8-51B8-E6FF73985C9A}"/>
              </a:ext>
            </a:extLst>
          </p:cNvPr>
          <p:cNvSpPr txBox="1"/>
          <p:nvPr/>
        </p:nvSpPr>
        <p:spPr>
          <a:xfrm>
            <a:off x="1181034" y="2079623"/>
            <a:ext cx="4157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400" u="sng" dirty="0">
                <a:solidFill>
                  <a:srgbClr val="002060"/>
                </a:solidFill>
              </a:rPr>
              <a:t>Π</a:t>
            </a:r>
            <a:r>
              <a:rPr lang="el-GR" sz="2400" u="sng" baseline="0" dirty="0">
                <a:solidFill>
                  <a:srgbClr val="002060"/>
                </a:solidFill>
              </a:rPr>
              <a:t>λήρως ευθυγραμμισμένος </a:t>
            </a:r>
            <a:r>
              <a:rPr lang="el-GR" sz="2400" baseline="0" dirty="0">
                <a:solidFill>
                  <a:srgbClr val="002060"/>
                </a:solidFill>
              </a:rPr>
              <a:t>με τη στρατηγική της χώρας </a:t>
            </a: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25FD3AC1-EF62-FB1F-4B46-3CA9B749113C}"/>
              </a:ext>
            </a:extLst>
          </p:cNvPr>
          <p:cNvGrpSpPr/>
          <p:nvPr/>
        </p:nvGrpSpPr>
        <p:grpSpPr>
          <a:xfrm>
            <a:off x="7653985" y="1864440"/>
            <a:ext cx="3660337" cy="3562589"/>
            <a:chOff x="8577068" y="1885002"/>
            <a:chExt cx="2962664" cy="3087996"/>
          </a:xfrm>
        </p:grpSpPr>
        <p:grpSp>
          <p:nvGrpSpPr>
            <p:cNvPr id="22" name="Ομάδα 21">
              <a:extLst>
                <a:ext uri="{FF2B5EF4-FFF2-40B4-BE49-F238E27FC236}">
                  <a16:creationId xmlns:a16="http://schemas.microsoft.com/office/drawing/2014/main" id="{C0686689-AB81-447C-7850-C89CE2AC4DEB}"/>
                </a:ext>
              </a:extLst>
            </p:cNvPr>
            <p:cNvGrpSpPr/>
            <p:nvPr/>
          </p:nvGrpSpPr>
          <p:grpSpPr>
            <a:xfrm>
              <a:off x="8667631" y="1885002"/>
              <a:ext cx="2872101" cy="3087996"/>
              <a:chOff x="3898778" y="384789"/>
              <a:chExt cx="2872101" cy="3087996"/>
            </a:xfrm>
          </p:grpSpPr>
          <p:sp>
            <p:nvSpPr>
              <p:cNvPr id="26" name="Τμήμα κύκλου 25">
                <a:extLst>
                  <a:ext uri="{FF2B5EF4-FFF2-40B4-BE49-F238E27FC236}">
                    <a16:creationId xmlns:a16="http://schemas.microsoft.com/office/drawing/2014/main" id="{2FBD181E-0813-D10D-4043-0287A3D40DD3}"/>
                  </a:ext>
                </a:extLst>
              </p:cNvPr>
              <p:cNvSpPr/>
              <p:nvPr/>
            </p:nvSpPr>
            <p:spPr>
              <a:xfrm>
                <a:off x="3898778" y="384789"/>
                <a:ext cx="2872101" cy="3087996"/>
              </a:xfrm>
              <a:prstGeom prst="pie">
                <a:avLst>
                  <a:gd name="adj1" fmla="val 16200000"/>
                  <a:gd name="adj2" fmla="val 5400000"/>
                </a:avLst>
              </a:prstGeom>
              <a:solidFill>
                <a:srgbClr val="92D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Τμήμα κύκλου 4">
                <a:extLst>
                  <a:ext uri="{FF2B5EF4-FFF2-40B4-BE49-F238E27FC236}">
                    <a16:creationId xmlns:a16="http://schemas.microsoft.com/office/drawing/2014/main" id="{3E07DFD5-2D2D-1069-F2D3-9746DA75FF02}"/>
                  </a:ext>
                </a:extLst>
              </p:cNvPr>
              <p:cNvSpPr txBox="1"/>
              <p:nvPr/>
            </p:nvSpPr>
            <p:spPr>
              <a:xfrm>
                <a:off x="5334829" y="844312"/>
                <a:ext cx="1250118" cy="216895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0320" tIns="20320" rIns="20320" bIns="2032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l-GR" sz="2000" b="1" kern="1200" baseline="0" dirty="0"/>
                  <a:t>Καινοτομία</a:t>
                </a:r>
                <a:endParaRPr lang="en-US" sz="2000" b="1" kern="1200" dirty="0"/>
              </a:p>
            </p:txBody>
          </p:sp>
        </p:grpSp>
        <p:grpSp>
          <p:nvGrpSpPr>
            <p:cNvPr id="23" name="Ομάδα 22">
              <a:extLst>
                <a:ext uri="{FF2B5EF4-FFF2-40B4-BE49-F238E27FC236}">
                  <a16:creationId xmlns:a16="http://schemas.microsoft.com/office/drawing/2014/main" id="{F8D8A348-9F32-8BEB-035B-A209968991AC}"/>
                </a:ext>
              </a:extLst>
            </p:cNvPr>
            <p:cNvGrpSpPr/>
            <p:nvPr/>
          </p:nvGrpSpPr>
          <p:grpSpPr>
            <a:xfrm>
              <a:off x="8577068" y="1885002"/>
              <a:ext cx="2872101" cy="3087996"/>
              <a:chOff x="3808215" y="384789"/>
              <a:chExt cx="2872101" cy="3087996"/>
            </a:xfrm>
          </p:grpSpPr>
          <p:sp>
            <p:nvSpPr>
              <p:cNvPr id="24" name="Τμήμα κύκλου 23">
                <a:extLst>
                  <a:ext uri="{FF2B5EF4-FFF2-40B4-BE49-F238E27FC236}">
                    <a16:creationId xmlns:a16="http://schemas.microsoft.com/office/drawing/2014/main" id="{47E90B3B-0678-DEF7-3C51-9AFA00049126}"/>
                  </a:ext>
                </a:extLst>
              </p:cNvPr>
              <p:cNvSpPr/>
              <p:nvPr/>
            </p:nvSpPr>
            <p:spPr>
              <a:xfrm>
                <a:off x="3808215" y="384789"/>
                <a:ext cx="2872101" cy="3087996"/>
              </a:xfrm>
              <a:prstGeom prst="pie">
                <a:avLst>
                  <a:gd name="adj1" fmla="val 5400000"/>
                  <a:gd name="adj2" fmla="val 16200000"/>
                </a:avLst>
              </a:prstGeom>
              <a:solidFill>
                <a:srgbClr val="00B0F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Τμήμα κύκλου 6">
                <a:extLst>
                  <a:ext uri="{FF2B5EF4-FFF2-40B4-BE49-F238E27FC236}">
                    <a16:creationId xmlns:a16="http://schemas.microsoft.com/office/drawing/2014/main" id="{3B8C62D9-2005-2558-334E-C20951CABA3A}"/>
                  </a:ext>
                </a:extLst>
              </p:cNvPr>
              <p:cNvSpPr txBox="1"/>
              <p:nvPr/>
            </p:nvSpPr>
            <p:spPr>
              <a:xfrm>
                <a:off x="4108447" y="844312"/>
                <a:ext cx="1118722" cy="216895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0320" tIns="20320" rIns="20320" bIns="2032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l-GR" sz="2000" b="1" kern="1200" baseline="0" dirty="0"/>
                  <a:t>Έρευνα</a:t>
                </a:r>
                <a:endParaRPr lang="en-US" sz="2000" b="1" kern="1200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307054A-9D04-2B20-129B-3826D1AA4E93}"/>
              </a:ext>
            </a:extLst>
          </p:cNvPr>
          <p:cNvSpPr txBox="1"/>
          <p:nvPr/>
        </p:nvSpPr>
        <p:spPr>
          <a:xfrm>
            <a:off x="478844" y="3189976"/>
            <a:ext cx="556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B050"/>
              </a:buClr>
            </a:pPr>
            <a:r>
              <a:rPr lang="el-GR" sz="2400" baseline="0" dirty="0">
                <a:solidFill>
                  <a:srgbClr val="002060"/>
                </a:solidFill>
              </a:rPr>
              <a:t>η καινοτομία στο επίκεντρο μιας βιώσιμης και ανθεκτικής ανάκαμψης από την πανδημία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765DD-F314-543E-7F23-54B342ACDD3E}"/>
              </a:ext>
            </a:extLst>
          </p:cNvPr>
          <p:cNvSpPr txBox="1"/>
          <p:nvPr/>
        </p:nvSpPr>
        <p:spPr>
          <a:xfrm>
            <a:off x="478844" y="4605651"/>
            <a:ext cx="556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B050"/>
              </a:buClr>
            </a:pPr>
            <a:r>
              <a:rPr lang="el-GR" sz="2400" baseline="0" dirty="0">
                <a:solidFill>
                  <a:srgbClr val="002060"/>
                </a:solidFill>
              </a:rPr>
              <a:t>επιτάχυνση της πράσινης και ψηφιακής μετάβασης και διασφάλιση της τεχνολογικής ανάπτυξης της Ελλάδας</a:t>
            </a:r>
            <a:endParaRPr lang="en-US" sz="2400" dirty="0">
              <a:solidFill>
                <a:srgbClr val="002060"/>
              </a:solidFill>
            </a:endParaRPr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24F51A89-348C-6927-D0F6-069710A5FADA}"/>
              </a:ext>
            </a:extLst>
          </p:cNvPr>
          <p:cNvCxnSpPr>
            <a:cxnSpLocks/>
          </p:cNvCxnSpPr>
          <p:nvPr/>
        </p:nvCxnSpPr>
        <p:spPr>
          <a:xfrm>
            <a:off x="3259616" y="2883984"/>
            <a:ext cx="0" cy="39663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BACA2CA8-3765-380A-D4FF-0077B2028AF2}"/>
              </a:ext>
            </a:extLst>
          </p:cNvPr>
          <p:cNvCxnSpPr>
            <a:cxnSpLocks/>
          </p:cNvCxnSpPr>
          <p:nvPr/>
        </p:nvCxnSpPr>
        <p:spPr>
          <a:xfrm>
            <a:off x="3259616" y="4299661"/>
            <a:ext cx="0" cy="39663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Θέση αριθμού διαφάνειας 3">
            <a:extLst>
              <a:ext uri="{FF2B5EF4-FFF2-40B4-BE49-F238E27FC236}">
                <a16:creationId xmlns:a16="http://schemas.microsoft.com/office/drawing/2014/main" id="{47762061-66FD-EC0B-536F-6286B52F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3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55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1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1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2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3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468315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023FD-2A73-37B5-E808-FECBFD7887CD}"/>
              </a:ext>
            </a:extLst>
          </p:cNvPr>
          <p:cNvSpPr txBox="1"/>
          <p:nvPr/>
        </p:nvSpPr>
        <p:spPr>
          <a:xfrm>
            <a:off x="2791374" y="2936557"/>
            <a:ext cx="66092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Σ</a:t>
            </a:r>
            <a:r>
              <a:rPr lang="el-GR" sz="2600" b="1" baseline="0" dirty="0">
                <a:solidFill>
                  <a:srgbClr val="002060"/>
                </a:solidFill>
              </a:rPr>
              <a:t>υνολικός Προϋπολογισμός:  </a:t>
            </a:r>
            <a:r>
              <a:rPr lang="el-GR" sz="2600" b="1" baseline="0" dirty="0">
                <a:solidFill>
                  <a:srgbClr val="00B050"/>
                </a:solidFill>
              </a:rPr>
              <a:t>300.000.000€</a:t>
            </a:r>
            <a:endParaRPr lang="el-GR" sz="2600" dirty="0">
              <a:solidFill>
                <a:srgbClr val="00B050"/>
              </a:solidFill>
            </a:endParaRP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B96D12C0-6C29-EC3E-936D-78D0FF32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4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468315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20FAD-2CB5-AA42-3356-0EB6C8E07179}"/>
              </a:ext>
            </a:extLst>
          </p:cNvPr>
          <p:cNvSpPr txBox="1"/>
          <p:nvPr/>
        </p:nvSpPr>
        <p:spPr>
          <a:xfrm>
            <a:off x="4550036" y="2611959"/>
            <a:ext cx="32406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dirty="0">
                <a:solidFill>
                  <a:srgbClr val="002060"/>
                </a:solidFill>
              </a:rPr>
              <a:t>(Συν)Χρηματοδότηση</a:t>
            </a:r>
            <a:endParaRPr lang="el-GR" sz="2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361C1-4B24-C21F-BAE0-9C1A830B4EDC}"/>
              </a:ext>
            </a:extLst>
          </p:cNvPr>
          <p:cNvSpPr txBox="1"/>
          <p:nvPr/>
        </p:nvSpPr>
        <p:spPr>
          <a:xfrm>
            <a:off x="342701" y="3637680"/>
            <a:ext cx="6131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400" dirty="0">
                <a:solidFill>
                  <a:srgbClr val="00B050"/>
                </a:solidFill>
              </a:rPr>
              <a:t>Ευρωπαϊκή Ένωση </a:t>
            </a:r>
          </a:p>
          <a:p>
            <a:pPr algn="ctr">
              <a:buClr>
                <a:srgbClr val="00B050"/>
              </a:buClr>
            </a:pPr>
            <a:r>
              <a:rPr lang="el-GR" sz="2400" dirty="0">
                <a:solidFill>
                  <a:srgbClr val="00B050"/>
                </a:solidFill>
              </a:rPr>
              <a:t>(Ευρωπαϊκό Ταμείο Περιφερειακής Ανάπτυξης)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FC2FB3-B4F9-3899-90A0-E0D35C2C4498}"/>
              </a:ext>
            </a:extLst>
          </p:cNvPr>
          <p:cNvSpPr txBox="1"/>
          <p:nvPr/>
        </p:nvSpPr>
        <p:spPr>
          <a:xfrm>
            <a:off x="8131566" y="3721421"/>
            <a:ext cx="2689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400" dirty="0">
                <a:solidFill>
                  <a:srgbClr val="00B050"/>
                </a:solidFill>
              </a:rPr>
              <a:t>Εθνικοί πόροι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79291D-F448-C738-3564-792FBCED5CDC}"/>
              </a:ext>
            </a:extLst>
          </p:cNvPr>
          <p:cNvSpPr txBox="1"/>
          <p:nvPr/>
        </p:nvSpPr>
        <p:spPr>
          <a:xfrm>
            <a:off x="1177235" y="5186301"/>
            <a:ext cx="9208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400" dirty="0">
                <a:solidFill>
                  <a:srgbClr val="002060"/>
                </a:solidFill>
              </a:rPr>
              <a:t>Πρόγραμμα «Ανταγωνιστικότητα» του ΕΣΠΑ 2021-2027</a:t>
            </a:r>
            <a:endParaRPr lang="el-GR" sz="2400" dirty="0"/>
          </a:p>
        </p:txBody>
      </p:sp>
      <p:cxnSp>
        <p:nvCxnSpPr>
          <p:cNvPr id="22" name="Ευθεία γραμμή σύνδεσης 21">
            <a:extLst>
              <a:ext uri="{FF2B5EF4-FFF2-40B4-BE49-F238E27FC236}">
                <a16:creationId xmlns:a16="http://schemas.microsoft.com/office/drawing/2014/main" id="{625D9C6E-54A1-A56B-52A7-62F369B6E158}"/>
              </a:ext>
            </a:extLst>
          </p:cNvPr>
          <p:cNvCxnSpPr>
            <a:cxnSpLocks/>
          </p:cNvCxnSpPr>
          <p:nvPr/>
        </p:nvCxnSpPr>
        <p:spPr>
          <a:xfrm>
            <a:off x="6096000" y="3057939"/>
            <a:ext cx="0" cy="29231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Γραμμή σύνδεσης: Γωνιώδης 22">
            <a:extLst>
              <a:ext uri="{FF2B5EF4-FFF2-40B4-BE49-F238E27FC236}">
                <a16:creationId xmlns:a16="http://schemas.microsoft.com/office/drawing/2014/main" id="{68529D15-BEF6-307B-7AEE-74343A55EB57}"/>
              </a:ext>
            </a:extLst>
          </p:cNvPr>
          <p:cNvCxnSpPr>
            <a:cxnSpLocks/>
          </p:cNvCxnSpPr>
          <p:nvPr/>
        </p:nvCxnSpPr>
        <p:spPr>
          <a:xfrm>
            <a:off x="6096000" y="3350250"/>
            <a:ext cx="3307710" cy="287430"/>
          </a:xfrm>
          <a:prstGeom prst="bentConnector2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Γραμμή σύνδεσης: Γωνιώδης 23">
            <a:extLst>
              <a:ext uri="{FF2B5EF4-FFF2-40B4-BE49-F238E27FC236}">
                <a16:creationId xmlns:a16="http://schemas.microsoft.com/office/drawing/2014/main" id="{47389013-4802-2A0E-4A13-3649EFE3691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70152" y="3350250"/>
            <a:ext cx="2825848" cy="276762"/>
          </a:xfrm>
          <a:prstGeom prst="bentConnector2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6DD22B1-7511-E464-4CFD-23AC0276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5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8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1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1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1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2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3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468315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023FD-2A73-37B5-E808-FECBFD7887CD}"/>
              </a:ext>
            </a:extLst>
          </p:cNvPr>
          <p:cNvSpPr txBox="1"/>
          <p:nvPr/>
        </p:nvSpPr>
        <p:spPr>
          <a:xfrm>
            <a:off x="2791375" y="2152950"/>
            <a:ext cx="66092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Επιλέξιμοι Τομείς Δραστηριότητας</a:t>
            </a:r>
            <a:endParaRPr lang="el-GR" sz="2600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E585B3-DB62-6D72-8815-0BE421C409DA}"/>
              </a:ext>
            </a:extLst>
          </p:cNvPr>
          <p:cNvSpPr txBox="1"/>
          <p:nvPr/>
        </p:nvSpPr>
        <p:spPr>
          <a:xfrm>
            <a:off x="2233533" y="2980944"/>
            <a:ext cx="7570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8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τομείς της </a:t>
            </a:r>
            <a:r>
              <a:rPr lang="el-GR" sz="2000" b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Ε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θνικής </a:t>
            </a:r>
            <a:r>
              <a:rPr lang="el-GR" sz="2000" b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Σ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τρατηγικής </a:t>
            </a:r>
            <a:r>
              <a:rPr lang="el-GR" sz="2000" b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Έ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ξυπνης </a:t>
            </a:r>
            <a:r>
              <a:rPr lang="el-GR" sz="2000" b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Ε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ξειδίκευσης (</a:t>
            </a:r>
            <a:r>
              <a:rPr lang="el-GR" sz="2000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ΕΣΕΕ</a:t>
            </a:r>
            <a:r>
              <a:rPr lang="el-GR" sz="200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)</a:t>
            </a:r>
            <a:endParaRPr lang="el-GR" sz="2000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9B168-1531-F30E-78F3-868395862BBB}"/>
              </a:ext>
            </a:extLst>
          </p:cNvPr>
          <p:cNvSpPr txBox="1"/>
          <p:nvPr/>
        </p:nvSpPr>
        <p:spPr>
          <a:xfrm>
            <a:off x="471913" y="3735119"/>
            <a:ext cx="388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l-G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Υλικά, Κατασκευές &amp; Βιομηχανία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A5F54A-8187-88AE-743F-039DF07C97AD}"/>
              </a:ext>
            </a:extLst>
          </p:cNvPr>
          <p:cNvSpPr txBox="1"/>
          <p:nvPr/>
        </p:nvSpPr>
        <p:spPr>
          <a:xfrm>
            <a:off x="471911" y="4291470"/>
            <a:ext cx="5800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2. 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Τουρισμός, Πολιτισμός &amp; Δημιουργικές Βιομηχανίες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4B01BC-B707-B6F4-5D60-4B1C2FF5E4B8}"/>
              </a:ext>
            </a:extLst>
          </p:cNvPr>
          <p:cNvSpPr txBox="1"/>
          <p:nvPr/>
        </p:nvSpPr>
        <p:spPr>
          <a:xfrm>
            <a:off x="471911" y="4830818"/>
            <a:ext cx="3185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3. </a:t>
            </a:r>
            <a:r>
              <a:rPr lang="el-GR" dirty="0" err="1">
                <a:solidFill>
                  <a:srgbClr val="00B0F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Αγροδιατροφική</a:t>
            </a:r>
            <a:r>
              <a:rPr lang="el-GR" dirty="0">
                <a:solidFill>
                  <a:srgbClr val="00B0F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Αλυσίδα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A3B834-C13E-9276-073C-DCD28E4C5F6E}"/>
              </a:ext>
            </a:extLst>
          </p:cNvPr>
          <p:cNvSpPr txBox="1"/>
          <p:nvPr/>
        </p:nvSpPr>
        <p:spPr>
          <a:xfrm>
            <a:off x="471911" y="5378365"/>
            <a:ext cx="388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l-GR" dirty="0">
                <a:solidFill>
                  <a:srgbClr val="00B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Περιβάλλον &amp; Κυκλική Οικονομία</a:t>
            </a:r>
            <a:endParaRPr lang="el-G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E980B-292C-7598-66B6-DCCDFD871EFB}"/>
              </a:ext>
            </a:extLst>
          </p:cNvPr>
          <p:cNvSpPr txBox="1"/>
          <p:nvPr/>
        </p:nvSpPr>
        <p:spPr>
          <a:xfrm>
            <a:off x="7289873" y="3734817"/>
            <a:ext cx="388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l-GR" sz="1800" dirty="0" err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Βιοεπιστήμες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Υγεία, Φάρμακα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63D3AF-4E15-4B1E-5A91-885C22B673EA}"/>
              </a:ext>
            </a:extLst>
          </p:cNvPr>
          <p:cNvSpPr txBox="1"/>
          <p:nvPr/>
        </p:nvSpPr>
        <p:spPr>
          <a:xfrm>
            <a:off x="7289873" y="4282364"/>
            <a:ext cx="43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Μεταφορές &amp; Εφοδιαστική Αλυσίδα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910476-7022-F993-129F-1FF7AAA3B723}"/>
              </a:ext>
            </a:extLst>
          </p:cNvPr>
          <p:cNvSpPr txBox="1"/>
          <p:nvPr/>
        </p:nvSpPr>
        <p:spPr>
          <a:xfrm>
            <a:off x="7289871" y="4829609"/>
            <a:ext cx="2641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Αειφόρος Ενέργεια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4FA8DC-0FF4-14B2-3A94-A363B98AD0CD}"/>
              </a:ext>
            </a:extLst>
          </p:cNvPr>
          <p:cNvSpPr txBox="1"/>
          <p:nvPr/>
        </p:nvSpPr>
        <p:spPr>
          <a:xfrm>
            <a:off x="7289871" y="5397059"/>
            <a:ext cx="295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l-GR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Ψηφιακές Τεχνολογίες</a:t>
            </a:r>
            <a:endParaRPr lang="el-GR" dirty="0">
              <a:solidFill>
                <a:srgbClr val="00B0F0"/>
              </a:solidFill>
            </a:endParaRPr>
          </a:p>
        </p:txBody>
      </p:sp>
      <p:cxnSp>
        <p:nvCxnSpPr>
          <p:cNvPr id="19" name="Ευθύγραμμο βέλος σύνδεσης 18">
            <a:extLst>
              <a:ext uri="{FF2B5EF4-FFF2-40B4-BE49-F238E27FC236}">
                <a16:creationId xmlns:a16="http://schemas.microsoft.com/office/drawing/2014/main" id="{214CF092-CBBC-E9E9-41FD-16195AE1B950}"/>
              </a:ext>
            </a:extLst>
          </p:cNvPr>
          <p:cNvCxnSpPr>
            <a:cxnSpLocks/>
          </p:cNvCxnSpPr>
          <p:nvPr/>
        </p:nvCxnSpPr>
        <p:spPr>
          <a:xfrm>
            <a:off x="6096000" y="2561872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Θέση αριθμού διαφάνειας 3">
            <a:extLst>
              <a:ext uri="{FF2B5EF4-FFF2-40B4-BE49-F238E27FC236}">
                <a16:creationId xmlns:a16="http://schemas.microsoft.com/office/drawing/2014/main" id="{E1CE63C4-2775-7189-E5A5-4D802D2E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6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9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1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2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3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4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5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6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7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8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23019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D4912-58E7-56B4-5C88-D0B95EA887C3}"/>
              </a:ext>
            </a:extLst>
          </p:cNvPr>
          <p:cNvSpPr txBox="1"/>
          <p:nvPr/>
        </p:nvSpPr>
        <p:spPr>
          <a:xfrm>
            <a:off x="3750469" y="2063566"/>
            <a:ext cx="469106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Παρεμβάσεις: 4</a:t>
            </a:r>
            <a:endParaRPr lang="en-US" sz="2600" b="1" dirty="0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3028950" y="3067050"/>
            <a:ext cx="627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00B050"/>
                </a:solidFill>
              </a:rPr>
              <a:t>I.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l-GR" sz="2400" dirty="0">
                <a:solidFill>
                  <a:srgbClr val="0070C0"/>
                </a:solidFill>
              </a:rPr>
              <a:t> Έρευνα και Ανάπτυξη από Επιχειρήσεις</a:t>
            </a:r>
            <a:endParaRPr lang="el-GR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3048000" y="3653689"/>
            <a:ext cx="791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err="1">
                <a:solidFill>
                  <a:srgbClr val="00B050"/>
                </a:solidFill>
              </a:rPr>
              <a:t>IΙ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  <a:r>
              <a:rPr lang="el-GR" sz="2400" dirty="0">
                <a:solidFill>
                  <a:srgbClr val="0070C0"/>
                </a:solidFill>
              </a:rPr>
              <a:t> Συμπράξεις Επιχειρήσεων με Ερευνητικούς Οργανισμούς</a:t>
            </a:r>
            <a:endParaRPr lang="el-GR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D00195-A12D-C27F-ED36-8E4968AE1C19}"/>
              </a:ext>
            </a:extLst>
          </p:cNvPr>
          <p:cNvSpPr txBox="1"/>
          <p:nvPr/>
        </p:nvSpPr>
        <p:spPr>
          <a:xfrm>
            <a:off x="3028950" y="4240328"/>
            <a:ext cx="6107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err="1">
                <a:solidFill>
                  <a:srgbClr val="00B050"/>
                </a:solidFill>
              </a:rPr>
              <a:t>IΙΙ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  <a:r>
              <a:rPr lang="el-GR" sz="2400" dirty="0">
                <a:solidFill>
                  <a:srgbClr val="00B050"/>
                </a:solidFill>
              </a:rPr>
              <a:t> </a:t>
            </a:r>
            <a:r>
              <a:rPr lang="el-GR" sz="2400" dirty="0">
                <a:solidFill>
                  <a:srgbClr val="0070C0"/>
                </a:solidFill>
              </a:rPr>
              <a:t>Αξιοποίηση Ερευνητικών Αποτελεσμάτων</a:t>
            </a:r>
            <a:endParaRPr lang="el-GR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5033A8-C019-E95D-1D99-D65FC9DB9516}"/>
              </a:ext>
            </a:extLst>
          </p:cNvPr>
          <p:cNvSpPr txBox="1"/>
          <p:nvPr/>
        </p:nvSpPr>
        <p:spPr>
          <a:xfrm>
            <a:off x="3028950" y="4826966"/>
            <a:ext cx="791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00B050"/>
                </a:solidFill>
              </a:rPr>
              <a:t>I</a:t>
            </a:r>
            <a:r>
              <a:rPr lang="en-US" sz="2400" b="1" dirty="0">
                <a:solidFill>
                  <a:srgbClr val="00B050"/>
                </a:solidFill>
              </a:rPr>
              <a:t>V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  <a:r>
              <a:rPr lang="el-GR" sz="2400" dirty="0">
                <a:solidFill>
                  <a:srgbClr val="00B050"/>
                </a:solidFill>
              </a:rPr>
              <a:t> </a:t>
            </a:r>
            <a:r>
              <a:rPr lang="el-GR" sz="2400" dirty="0">
                <a:solidFill>
                  <a:srgbClr val="0070C0"/>
                </a:solidFill>
              </a:rPr>
              <a:t>Σφραγίδα Αριστείας (</a:t>
            </a:r>
            <a:r>
              <a:rPr lang="el-GR" sz="2400" dirty="0" err="1">
                <a:solidFill>
                  <a:srgbClr val="0070C0"/>
                </a:solidFill>
              </a:rPr>
              <a:t>Seal</a:t>
            </a:r>
            <a:r>
              <a:rPr lang="el-GR" sz="2400" dirty="0">
                <a:solidFill>
                  <a:srgbClr val="0070C0"/>
                </a:solidFill>
              </a:rPr>
              <a:t> of </a:t>
            </a:r>
            <a:r>
              <a:rPr lang="el-GR" sz="2400" dirty="0" err="1">
                <a:solidFill>
                  <a:srgbClr val="0070C0"/>
                </a:solidFill>
              </a:rPr>
              <a:t>Excellence</a:t>
            </a:r>
            <a:r>
              <a:rPr lang="el-GR" sz="2400" dirty="0">
                <a:solidFill>
                  <a:srgbClr val="0070C0"/>
                </a:solidFill>
              </a:rPr>
              <a:t>) για επιχειρήσεις</a:t>
            </a:r>
            <a:endParaRPr lang="el-GR" dirty="0"/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5E9367CF-B424-40A5-B668-0B10F5652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7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8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2492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D4912-58E7-56B4-5C88-D0B95EA887C3}"/>
              </a:ext>
            </a:extLst>
          </p:cNvPr>
          <p:cNvSpPr txBox="1"/>
          <p:nvPr/>
        </p:nvSpPr>
        <p:spPr>
          <a:xfrm>
            <a:off x="2653260" y="2199187"/>
            <a:ext cx="66533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Κατανομή Κονδυλίων (1/2)</a:t>
            </a:r>
            <a:endParaRPr lang="en-US" sz="2600" b="1" dirty="0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0" y="3252284"/>
            <a:ext cx="4908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I.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(Έρευνα και Ανάπτυξη από Επιχειρήσεις)</a:t>
            </a:r>
            <a:endParaRPr lang="el-GR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5200650" y="3252284"/>
            <a:ext cx="6991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</a:t>
            </a:r>
            <a:r>
              <a:rPr lang="el-GR" sz="2400" b="1" dirty="0" err="1">
                <a:solidFill>
                  <a:srgbClr val="00B050"/>
                </a:solidFill>
              </a:rPr>
              <a:t>IΙ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(Συμπράξεις Επιχειρήσεων με Ερευνητικούς Οργανισμούς)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452783" y="4016606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1622456" y="4365394"/>
            <a:ext cx="1663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60.000.000€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A9C8D-1618-9682-FF3C-8DC89A9A95AE}"/>
              </a:ext>
            </a:extLst>
          </p:cNvPr>
          <p:cNvSpPr txBox="1"/>
          <p:nvPr/>
        </p:nvSpPr>
        <p:spPr>
          <a:xfrm>
            <a:off x="890115" y="4656172"/>
            <a:ext cx="3170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(ίδια ποσόστωση με το ΕΔΚ)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8694770" y="3983584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7798456" y="4305931"/>
            <a:ext cx="17957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180.000.000€</a:t>
            </a: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5B37658F-DE2C-2F8A-C688-392D8C2A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8</a:t>
            </a:fld>
            <a:endParaRPr lang="en-US" sz="1400" dirty="0">
              <a:solidFill>
                <a:srgbClr val="46465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E52D82-C07D-E3A4-5810-36BE2DCB6307}"/>
              </a:ext>
            </a:extLst>
          </p:cNvPr>
          <p:cNvSpPr txBox="1"/>
          <p:nvPr/>
        </p:nvSpPr>
        <p:spPr>
          <a:xfrm>
            <a:off x="7109610" y="4656172"/>
            <a:ext cx="3170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(ίδια ποσόστωση με το ΕΔΚ)</a:t>
            </a:r>
          </a:p>
        </p:txBody>
      </p:sp>
    </p:spTree>
    <p:extLst>
      <p:ext uri="{BB962C8B-B14F-4D97-AF65-F5344CB8AC3E}">
        <p14:creationId xmlns:p14="http://schemas.microsoft.com/office/powerpoint/2010/main" val="10480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1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/>
      <p:bldP spid="8" grpId="0"/>
      <p:bldP spid="9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0" y="3118934"/>
            <a:ext cx="5124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</a:t>
            </a:r>
            <a:r>
              <a:rPr lang="el-GR" sz="2400" b="1" dirty="0" err="1">
                <a:solidFill>
                  <a:srgbClr val="00B050"/>
                </a:solidFill>
              </a:rPr>
              <a:t>IΙΙ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(Αξιοποίηση Ερευνητικών Αποτελεσμάτων)</a:t>
            </a:r>
            <a:endParaRPr lang="el-GR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5200650" y="3128459"/>
            <a:ext cx="6991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I</a:t>
            </a:r>
            <a:r>
              <a:rPr lang="en-US" sz="2400" b="1" dirty="0">
                <a:solidFill>
                  <a:srgbClr val="00B050"/>
                </a:solidFill>
              </a:rPr>
              <a:t>V</a:t>
            </a:r>
            <a:r>
              <a:rPr lang="el-GR" sz="2400" b="1" dirty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(Σφραγίδα Αριστείας (</a:t>
            </a:r>
            <a:r>
              <a:rPr lang="el-GR" sz="2200" dirty="0" err="1">
                <a:solidFill>
                  <a:srgbClr val="0070C0"/>
                </a:solidFill>
              </a:rPr>
              <a:t>Seal</a:t>
            </a:r>
            <a:r>
              <a:rPr lang="el-GR" sz="2200" dirty="0">
                <a:solidFill>
                  <a:srgbClr val="0070C0"/>
                </a:solidFill>
              </a:rPr>
              <a:t> of </a:t>
            </a:r>
            <a:r>
              <a:rPr lang="el-GR" sz="2200" dirty="0" err="1">
                <a:solidFill>
                  <a:srgbClr val="0070C0"/>
                </a:solidFill>
              </a:rPr>
              <a:t>Excellence</a:t>
            </a:r>
            <a:r>
              <a:rPr lang="el-GR" sz="2200" dirty="0">
                <a:solidFill>
                  <a:srgbClr val="0070C0"/>
                </a:solidFill>
              </a:rPr>
              <a:t>) για επιχειρήσεις</a:t>
            </a:r>
            <a:r>
              <a:rPr lang="en-US" sz="2200" dirty="0">
                <a:solidFill>
                  <a:srgbClr val="0070C0"/>
                </a:solidFill>
              </a:rPr>
              <a:t>)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553533" y="3921356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1723206" y="4289194"/>
            <a:ext cx="1663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39.000.000€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A9C8D-1618-9682-FF3C-8DC89A9A95AE}"/>
              </a:ext>
            </a:extLst>
          </p:cNvPr>
          <p:cNvSpPr txBox="1"/>
          <p:nvPr/>
        </p:nvSpPr>
        <p:spPr>
          <a:xfrm>
            <a:off x="1490482" y="4560922"/>
            <a:ext cx="2129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(από 10% σε 13%)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8694770" y="3873731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7798456" y="4241569"/>
            <a:ext cx="17957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21.000.000€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2A0D61-8DF9-E9A7-FE6E-8D9CD98F3290}"/>
              </a:ext>
            </a:extLst>
          </p:cNvPr>
          <p:cNvSpPr txBox="1"/>
          <p:nvPr/>
        </p:nvSpPr>
        <p:spPr>
          <a:xfrm>
            <a:off x="7732469" y="4513297"/>
            <a:ext cx="1927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(από 10% σε 7%)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2E0079-2DE8-588B-31D6-3C787F518F0D}"/>
              </a:ext>
            </a:extLst>
          </p:cNvPr>
          <p:cNvSpPr txBox="1"/>
          <p:nvPr/>
        </p:nvSpPr>
        <p:spPr>
          <a:xfrm>
            <a:off x="3006238" y="5299532"/>
            <a:ext cx="39197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70C0"/>
                </a:solidFill>
              </a:rPr>
              <a:t>Ποσόστωση Θεματικών Τομέων</a:t>
            </a:r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57F133A3-158B-A636-5F10-84A0614C0E77}"/>
              </a:ext>
            </a:extLst>
          </p:cNvPr>
          <p:cNvCxnSpPr>
            <a:cxnSpLocks/>
          </p:cNvCxnSpPr>
          <p:nvPr/>
        </p:nvCxnSpPr>
        <p:spPr>
          <a:xfrm flipV="1">
            <a:off x="6925956" y="5514669"/>
            <a:ext cx="762000" cy="3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9B8E3F4-4935-5090-C837-99956B934F6C}"/>
              </a:ext>
            </a:extLst>
          </p:cNvPr>
          <p:cNvSpPr txBox="1"/>
          <p:nvPr/>
        </p:nvSpPr>
        <p:spPr>
          <a:xfrm>
            <a:off x="7687956" y="5314920"/>
            <a:ext cx="149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Αμετάβλητη</a:t>
            </a:r>
          </a:p>
        </p:txBody>
      </p:sp>
      <p:sp>
        <p:nvSpPr>
          <p:cNvPr id="15" name="Θέση αριθμού διαφάνειας 3">
            <a:extLst>
              <a:ext uri="{FF2B5EF4-FFF2-40B4-BE49-F238E27FC236}">
                <a16:creationId xmlns:a16="http://schemas.microsoft.com/office/drawing/2014/main" id="{D028E618-4AC7-FFFA-8232-9D7F6830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9</a:t>
            </a:fld>
            <a:endParaRPr lang="en-US" sz="1400" dirty="0">
              <a:solidFill>
                <a:srgbClr val="46465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5CB04E-D0BF-1A4A-925F-EE5D7770A62C}"/>
              </a:ext>
            </a:extLst>
          </p:cNvPr>
          <p:cNvSpPr txBox="1"/>
          <p:nvPr/>
        </p:nvSpPr>
        <p:spPr>
          <a:xfrm>
            <a:off x="2653260" y="2199187"/>
            <a:ext cx="66533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Κατανομή Κονδυλίων (2/2)</a:t>
            </a:r>
            <a:endParaRPr lang="en-US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9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1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2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8" grpId="0"/>
      <p:bldP spid="9" grpId="0"/>
      <p:bldP spid="13" grpId="0"/>
      <p:bldP spid="14" grpId="0"/>
      <p:bldP spid="2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D4912-58E7-56B4-5C88-D0B95EA887C3}"/>
              </a:ext>
            </a:extLst>
          </p:cNvPr>
          <p:cNvSpPr txBox="1"/>
          <p:nvPr/>
        </p:nvSpPr>
        <p:spPr>
          <a:xfrm>
            <a:off x="2636870" y="2064951"/>
            <a:ext cx="675187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Μέγιστος προϋπολογισμός πρότασης (1/2) </a:t>
            </a:r>
            <a:endParaRPr lang="en-US" sz="2600" b="1" i="1" dirty="0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76200" y="3118934"/>
            <a:ext cx="5124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I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(Έρευνα και Ανάπτυξη από Επιχειρήσεις)</a:t>
            </a:r>
            <a:endParaRPr lang="el-GR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5124450" y="3128459"/>
            <a:ext cx="6991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</a:t>
            </a:r>
            <a:r>
              <a:rPr lang="el-GR" sz="2400" b="1" dirty="0" err="1">
                <a:solidFill>
                  <a:srgbClr val="00B050"/>
                </a:solidFill>
              </a:rPr>
              <a:t>IΙ</a:t>
            </a:r>
            <a:endParaRPr lang="el-GR" sz="2400" b="1" dirty="0">
              <a:solidFill>
                <a:srgbClr val="00B05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(Συμπράξεις Επιχειρήσεων με Ερευνητικούς Οργανισμούς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636870" y="3921356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1705254" y="4289194"/>
            <a:ext cx="1866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έως 800.000€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A9C8D-1618-9682-FF3C-8DC89A9A95AE}"/>
              </a:ext>
            </a:extLst>
          </p:cNvPr>
          <p:cNvSpPr txBox="1"/>
          <p:nvPr/>
        </p:nvSpPr>
        <p:spPr>
          <a:xfrm>
            <a:off x="1573819" y="4560922"/>
            <a:ext cx="2129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(από 600.000€)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8618570" y="3873731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7635567" y="4241569"/>
            <a:ext cx="1969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έως 2.000.000€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2A0D61-8DF9-E9A7-FE6E-8D9CD98F3290}"/>
              </a:ext>
            </a:extLst>
          </p:cNvPr>
          <p:cNvSpPr txBox="1"/>
          <p:nvPr/>
        </p:nvSpPr>
        <p:spPr>
          <a:xfrm>
            <a:off x="7634012" y="4513297"/>
            <a:ext cx="1972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(από 1.000.000€)</a:t>
            </a: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A2DB8FD7-6FC4-1667-92D5-88FFBD850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10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9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/>
      <p:bldP spid="8" grpId="0"/>
      <p:bldP spid="9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8308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76200" y="3118934"/>
            <a:ext cx="5124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</a:t>
            </a:r>
            <a:r>
              <a:rPr lang="el-GR" sz="2400" b="1" dirty="0" err="1">
                <a:solidFill>
                  <a:srgbClr val="00B050"/>
                </a:solidFill>
              </a:rPr>
              <a:t>ΙΙI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(Αξιοποίηση Ερευνητικών Αποτελεσμάτων)</a:t>
            </a:r>
            <a:endParaRPr lang="el-GR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5334000" y="3128459"/>
            <a:ext cx="6991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Παρέμβαση I</a:t>
            </a:r>
            <a:r>
              <a:rPr lang="en-US" sz="2400" b="1" dirty="0">
                <a:solidFill>
                  <a:srgbClr val="00B050"/>
                </a:solidFill>
              </a:rPr>
              <a:t>V</a:t>
            </a:r>
            <a:endParaRPr lang="el-GR" sz="2400" b="1" dirty="0">
              <a:solidFill>
                <a:srgbClr val="00B05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(Σφραγίδα Αριστείας (</a:t>
            </a:r>
            <a:r>
              <a:rPr lang="el-GR" sz="2200" dirty="0" err="1">
                <a:solidFill>
                  <a:srgbClr val="0070C0"/>
                </a:solidFill>
              </a:rPr>
              <a:t>Seal</a:t>
            </a:r>
            <a:r>
              <a:rPr lang="el-GR" sz="2200" dirty="0">
                <a:solidFill>
                  <a:srgbClr val="0070C0"/>
                </a:solidFill>
              </a:rPr>
              <a:t> of </a:t>
            </a:r>
            <a:r>
              <a:rPr lang="el-GR" sz="2200" dirty="0" err="1">
                <a:solidFill>
                  <a:srgbClr val="0070C0"/>
                </a:solidFill>
              </a:rPr>
              <a:t>Excellence</a:t>
            </a:r>
            <a:r>
              <a:rPr lang="el-GR" sz="2200" dirty="0">
                <a:solidFill>
                  <a:srgbClr val="0070C0"/>
                </a:solidFill>
              </a:rPr>
              <a:t>) για επιχειρήσεις)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636870" y="3921356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1599372" y="4289194"/>
            <a:ext cx="1972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έως </a:t>
            </a:r>
            <a:r>
              <a:rPr lang="en-US" sz="2200" dirty="0">
                <a:solidFill>
                  <a:srgbClr val="002060"/>
                </a:solidFill>
              </a:rPr>
              <a:t>2.0</a:t>
            </a:r>
            <a:r>
              <a:rPr lang="el-GR" sz="2200" dirty="0">
                <a:solidFill>
                  <a:srgbClr val="002060"/>
                </a:solidFill>
              </a:rPr>
              <a:t>00.000€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A9C8D-1618-9682-FF3C-8DC89A9A95AE}"/>
              </a:ext>
            </a:extLst>
          </p:cNvPr>
          <p:cNvSpPr txBox="1"/>
          <p:nvPr/>
        </p:nvSpPr>
        <p:spPr>
          <a:xfrm>
            <a:off x="1573819" y="4560922"/>
            <a:ext cx="2129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(ίδιος με το </a:t>
            </a:r>
            <a:r>
              <a:rPr lang="el-GR" sz="2000" i="1" dirty="0" err="1">
                <a:solidFill>
                  <a:srgbClr val="C00000"/>
                </a:solidFill>
              </a:rPr>
              <a:t>ΕΔΚ</a:t>
            </a:r>
            <a:r>
              <a:rPr lang="el-GR" sz="2000" i="1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8828120" y="3873731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6242722" y="4241569"/>
            <a:ext cx="51739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Ο εγκεκριμένος π/υ από το </a:t>
            </a:r>
            <a:r>
              <a:rPr lang="en-US" sz="2200" dirty="0">
                <a:solidFill>
                  <a:srgbClr val="002060"/>
                </a:solidFill>
              </a:rPr>
              <a:t>Horizon Europe</a:t>
            </a:r>
            <a:endParaRPr lang="el-GR" sz="2200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2A0D61-8DF9-E9A7-FE6E-8D9CD98F3290}"/>
              </a:ext>
            </a:extLst>
          </p:cNvPr>
          <p:cNvSpPr txBox="1"/>
          <p:nvPr/>
        </p:nvSpPr>
        <p:spPr>
          <a:xfrm>
            <a:off x="7843562" y="4513297"/>
            <a:ext cx="1972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(ίδιος με το ΕΔΚ )</a:t>
            </a: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4A864778-30E3-905D-8D92-D0BC13FF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11</a:t>
            </a:fld>
            <a:endParaRPr lang="en-US" sz="1400" dirty="0">
              <a:solidFill>
                <a:srgbClr val="46465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CE2B3A-2DF2-1CEF-5FDA-DF54BF9D6241}"/>
              </a:ext>
            </a:extLst>
          </p:cNvPr>
          <p:cNvSpPr txBox="1"/>
          <p:nvPr/>
        </p:nvSpPr>
        <p:spPr>
          <a:xfrm>
            <a:off x="2636870" y="2064951"/>
            <a:ext cx="675187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Μέγιστος προϋπολογισμός πρότασης (2/2) </a:t>
            </a:r>
            <a:endParaRPr lang="en-US" sz="2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8" grpId="0"/>
      <p:bldP spid="9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65166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D4912-58E7-56B4-5C88-D0B95EA887C3}"/>
              </a:ext>
            </a:extLst>
          </p:cNvPr>
          <p:cNvSpPr txBox="1"/>
          <p:nvPr/>
        </p:nvSpPr>
        <p:spPr>
          <a:xfrm>
            <a:off x="3201591" y="1899445"/>
            <a:ext cx="578881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Διάρκεια έργων: </a:t>
            </a:r>
            <a:r>
              <a:rPr lang="el-GR" sz="2600" b="1" i="1" dirty="0">
                <a:solidFill>
                  <a:srgbClr val="00B050"/>
                </a:solidFill>
              </a:rPr>
              <a:t>36 μήνες</a:t>
            </a:r>
            <a:endParaRPr lang="en-US" sz="2600" b="1" i="1" dirty="0">
              <a:solidFill>
                <a:srgbClr val="00B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0" y="4231893"/>
            <a:ext cx="5124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Άμεση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(βάσει χρονική σειράς υποβολής)</a:t>
            </a:r>
            <a:endParaRPr lang="el-GR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5334000" y="4222368"/>
            <a:ext cx="6991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Συγκριτική</a:t>
            </a:r>
          </a:p>
          <a:p>
            <a:pPr algn="ctr"/>
            <a:r>
              <a:rPr lang="el-GR" sz="2200" dirty="0">
                <a:solidFill>
                  <a:srgbClr val="0070C0"/>
                </a:solidFill>
              </a:rPr>
              <a:t>(βάσει βαθμολογικής κατάταξης)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560670" y="5034315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1292193" y="5402153"/>
            <a:ext cx="2540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Παρέμβαση </a:t>
            </a:r>
            <a:r>
              <a:rPr lang="el-GR" sz="2200" dirty="0" err="1">
                <a:solidFill>
                  <a:srgbClr val="002060"/>
                </a:solidFill>
              </a:rPr>
              <a:t>ΙΙΙ</a:t>
            </a:r>
            <a:r>
              <a:rPr lang="el-GR" sz="2200" dirty="0">
                <a:solidFill>
                  <a:srgbClr val="002060"/>
                </a:solidFill>
              </a:rPr>
              <a:t> και </a:t>
            </a:r>
            <a:r>
              <a:rPr lang="en-US" sz="2200" dirty="0">
                <a:solidFill>
                  <a:srgbClr val="002060"/>
                </a:solidFill>
              </a:rPr>
              <a:t>IV</a:t>
            </a:r>
            <a:endParaRPr lang="el-GR" sz="2200" dirty="0">
              <a:solidFill>
                <a:srgbClr val="002060"/>
              </a:solidFill>
            </a:endParaRP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8828120" y="4986690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6242722" y="5354528"/>
            <a:ext cx="51739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Παρέμβαση Ι και </a:t>
            </a:r>
            <a:r>
              <a:rPr lang="el-GR" sz="2200" dirty="0" err="1">
                <a:solidFill>
                  <a:srgbClr val="002060"/>
                </a:solidFill>
              </a:rPr>
              <a:t>ΙΙ</a:t>
            </a:r>
            <a:endParaRPr lang="el-GR" sz="2200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81DF9F-FF9F-126F-130C-3BF14BDD2540}"/>
              </a:ext>
            </a:extLst>
          </p:cNvPr>
          <p:cNvSpPr txBox="1"/>
          <p:nvPr/>
        </p:nvSpPr>
        <p:spPr>
          <a:xfrm>
            <a:off x="3251689" y="2267316"/>
            <a:ext cx="5788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l-GR" sz="2000" i="1" dirty="0">
                <a:solidFill>
                  <a:srgbClr val="C00000"/>
                </a:solidFill>
              </a:rPr>
              <a:t>ίδια με τον Α΄ Κύκλο </a:t>
            </a:r>
            <a:r>
              <a:rPr lang="el-GR" sz="2000" i="1" dirty="0" err="1">
                <a:solidFill>
                  <a:srgbClr val="C00000"/>
                </a:solidFill>
              </a:rPr>
              <a:t>ΕΔΚ</a:t>
            </a:r>
            <a:endParaRPr lang="el-GR" sz="2000" i="1" dirty="0">
              <a:solidFill>
                <a:srgbClr val="C00000"/>
              </a:solidFill>
            </a:endParaRPr>
          </a:p>
          <a:p>
            <a:pPr marL="342900" indent="-342900" algn="ctr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l-GR" sz="2000" i="1" dirty="0">
                <a:solidFill>
                  <a:srgbClr val="C00000"/>
                </a:solidFill>
              </a:rPr>
              <a:t>μεγαλύτερη κατά 6 μήνες από τον Β΄ Κύκλο </a:t>
            </a:r>
            <a:r>
              <a:rPr lang="el-GR" sz="2000" i="1" dirty="0" err="1">
                <a:solidFill>
                  <a:srgbClr val="C00000"/>
                </a:solidFill>
              </a:rPr>
              <a:t>ΕΔΚ</a:t>
            </a:r>
            <a:endParaRPr lang="el-GR" sz="2000" i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EFB02-FFAF-6B8B-F458-789B53CBCDF2}"/>
              </a:ext>
            </a:extLst>
          </p:cNvPr>
          <p:cNvSpPr txBox="1"/>
          <p:nvPr/>
        </p:nvSpPr>
        <p:spPr>
          <a:xfrm>
            <a:off x="1044088" y="3212088"/>
            <a:ext cx="39197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Κριτήρια Αξιολόγησης</a:t>
            </a:r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E26D256F-C694-2356-94B4-9F62A44A647A}"/>
              </a:ext>
            </a:extLst>
          </p:cNvPr>
          <p:cNvCxnSpPr>
            <a:cxnSpLocks/>
          </p:cNvCxnSpPr>
          <p:nvPr/>
        </p:nvCxnSpPr>
        <p:spPr>
          <a:xfrm flipV="1">
            <a:off x="4963806" y="3458141"/>
            <a:ext cx="762000" cy="3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84CAFE1-3082-5BB9-5F52-0F02651B50F8}"/>
              </a:ext>
            </a:extLst>
          </p:cNvPr>
          <p:cNvSpPr txBox="1"/>
          <p:nvPr/>
        </p:nvSpPr>
        <p:spPr>
          <a:xfrm>
            <a:off x="5725806" y="3212088"/>
            <a:ext cx="5418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i="1" dirty="0">
                <a:solidFill>
                  <a:srgbClr val="C00000"/>
                </a:solidFill>
              </a:rPr>
              <a:t>Εναρμονισμένα με το </a:t>
            </a:r>
            <a:r>
              <a:rPr lang="en-US" sz="2600" i="1" dirty="0">
                <a:solidFill>
                  <a:srgbClr val="C00000"/>
                </a:solidFill>
              </a:rPr>
              <a:t>Horizon Europe</a:t>
            </a:r>
            <a:endParaRPr lang="el-GR" sz="2600" i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4136141" y="3910317"/>
            <a:ext cx="39197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Μέθοδος Αξιολόγησης</a:t>
            </a:r>
          </a:p>
        </p:txBody>
      </p:sp>
      <p:sp>
        <p:nvSpPr>
          <p:cNvPr id="9" name="Θέση αριθμού διαφάνειας 3">
            <a:extLst>
              <a:ext uri="{FF2B5EF4-FFF2-40B4-BE49-F238E27FC236}">
                <a16:creationId xmlns:a16="http://schemas.microsoft.com/office/drawing/2014/main" id="{F881F631-927C-5ACC-DC0D-2C81A59E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12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2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1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1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1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1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1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1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6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26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/>
      <p:bldP spid="8" grpId="0"/>
      <p:bldP spid="13" grpId="0"/>
      <p:bldP spid="2" grpId="0"/>
      <p:bldP spid="15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732468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76D0C-3816-A389-7B4E-8CFD03EC170D}"/>
              </a:ext>
            </a:extLst>
          </p:cNvPr>
          <p:cNvSpPr txBox="1"/>
          <p:nvPr/>
        </p:nvSpPr>
        <p:spPr>
          <a:xfrm>
            <a:off x="1189528" y="2877875"/>
            <a:ext cx="297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Επιχειρήσεις</a:t>
            </a:r>
            <a:endParaRPr lang="el-GR" sz="2400" b="1" dirty="0">
              <a:solidFill>
                <a:srgbClr val="0070C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47BE60-386F-B8A4-8853-759638A64B09}"/>
              </a:ext>
            </a:extLst>
          </p:cNvPr>
          <p:cNvSpPr txBox="1"/>
          <p:nvPr/>
        </p:nvSpPr>
        <p:spPr>
          <a:xfrm>
            <a:off x="7219947" y="2868355"/>
            <a:ext cx="3959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50"/>
                </a:solidFill>
              </a:rPr>
              <a:t>Ερευνητικοί Οργανισμοί</a:t>
            </a:r>
            <a:endParaRPr lang="el-GR" sz="2200" dirty="0"/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52F8CAED-9381-52A7-B7AA-38182698190C}"/>
              </a:ext>
            </a:extLst>
          </p:cNvPr>
          <p:cNvCxnSpPr>
            <a:cxnSpLocks/>
          </p:cNvCxnSpPr>
          <p:nvPr/>
        </p:nvCxnSpPr>
        <p:spPr>
          <a:xfrm>
            <a:off x="2674239" y="3311020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B113E0-9F97-5735-A890-AE6AC2A49FEC}"/>
              </a:ext>
            </a:extLst>
          </p:cNvPr>
          <p:cNvSpPr txBox="1"/>
          <p:nvPr/>
        </p:nvSpPr>
        <p:spPr>
          <a:xfrm>
            <a:off x="867425" y="3721210"/>
            <a:ext cx="36338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έως 5   </a:t>
            </a:r>
            <a:r>
              <a:rPr lang="en-US" sz="2200" dirty="0">
                <a:solidFill>
                  <a:srgbClr val="002060"/>
                </a:solidFill>
              </a:rPr>
              <a:t>? (</a:t>
            </a:r>
            <a:r>
              <a:rPr lang="el-GR" sz="2200" dirty="0">
                <a:solidFill>
                  <a:srgbClr val="002060"/>
                </a:solidFill>
              </a:rPr>
              <a:t>υπό επεξεργασία)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045DE07-084A-B506-05AC-651B7C9F59F6}"/>
              </a:ext>
            </a:extLst>
          </p:cNvPr>
          <p:cNvCxnSpPr>
            <a:cxnSpLocks/>
          </p:cNvCxnSpPr>
          <p:nvPr/>
        </p:nvCxnSpPr>
        <p:spPr>
          <a:xfrm>
            <a:off x="9198126" y="3237023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62C89B-F96C-2B45-CDE9-214BFDAE9768}"/>
              </a:ext>
            </a:extLst>
          </p:cNvPr>
          <p:cNvSpPr txBox="1"/>
          <p:nvPr/>
        </p:nvSpPr>
        <p:spPr>
          <a:xfrm>
            <a:off x="7368474" y="3803940"/>
            <a:ext cx="37541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δεν υπάρχει περιορισμός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2356338" y="2371663"/>
            <a:ext cx="76405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Μέγιστος αριθμός υποβαλλόμενων προτάσεων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A224F-53DA-8510-A3CC-49E260286C31}"/>
              </a:ext>
            </a:extLst>
          </p:cNvPr>
          <p:cNvSpPr txBox="1"/>
          <p:nvPr/>
        </p:nvSpPr>
        <p:spPr>
          <a:xfrm>
            <a:off x="154021" y="4047957"/>
            <a:ext cx="5060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(</a:t>
            </a:r>
            <a:r>
              <a:rPr lang="el-GR" sz="2000" i="1" dirty="0" err="1">
                <a:solidFill>
                  <a:srgbClr val="C00000"/>
                </a:solidFill>
              </a:rPr>
              <a:t>ανα</a:t>
            </a:r>
            <a:r>
              <a:rPr lang="el-GR" sz="2000" i="1" dirty="0">
                <a:solidFill>
                  <a:srgbClr val="C00000"/>
                </a:solidFill>
              </a:rPr>
              <a:t> ΑΦΜ - </a:t>
            </a:r>
            <a:r>
              <a:rPr lang="el-GR" sz="2000" i="1" dirty="0" err="1">
                <a:solidFill>
                  <a:srgbClr val="C00000"/>
                </a:solidFill>
              </a:rPr>
              <a:t>καθόλη</a:t>
            </a:r>
            <a:r>
              <a:rPr lang="el-GR" sz="2000" i="1" dirty="0">
                <a:solidFill>
                  <a:srgbClr val="C00000"/>
                </a:solidFill>
              </a:rPr>
              <a:t> την διάρκεια της Δράσης)</a:t>
            </a: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FB1A75A4-428B-8D03-17CF-B6EA4A19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13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03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8" grpId="0"/>
      <p:bldP spid="13" grpId="0"/>
      <p:bldP spid="19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732468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1504955" y="2301325"/>
            <a:ext cx="89842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Συνεργατικά Έργα με Δικαιούχο Ερευνητικό Οργανισμό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C3A7E8-7A7F-D764-EC63-EB2519F4B8D4}"/>
              </a:ext>
            </a:extLst>
          </p:cNvPr>
          <p:cNvSpPr txBox="1"/>
          <p:nvPr/>
        </p:nvSpPr>
        <p:spPr>
          <a:xfrm>
            <a:off x="2968138" y="3908882"/>
            <a:ext cx="39197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 err="1">
                <a:solidFill>
                  <a:srgbClr val="0070C0"/>
                </a:solidFill>
              </a:rPr>
              <a:t>ΑΦΜ</a:t>
            </a:r>
            <a:r>
              <a:rPr lang="el-GR" sz="2200" dirty="0">
                <a:solidFill>
                  <a:srgbClr val="0070C0"/>
                </a:solidFill>
              </a:rPr>
              <a:t> Ερευνητικού Οργανισμού</a:t>
            </a:r>
          </a:p>
        </p:txBody>
      </p:sp>
      <p:cxnSp>
        <p:nvCxnSpPr>
          <p:cNvPr id="3" name="Ευθύγραμμο βέλος σύνδεσης 2">
            <a:extLst>
              <a:ext uri="{FF2B5EF4-FFF2-40B4-BE49-F238E27FC236}">
                <a16:creationId xmlns:a16="http://schemas.microsoft.com/office/drawing/2014/main" id="{09B77C37-FFA5-ADEF-58AC-BC6A8A2DECDF}"/>
              </a:ext>
            </a:extLst>
          </p:cNvPr>
          <p:cNvCxnSpPr>
            <a:cxnSpLocks/>
          </p:cNvCxnSpPr>
          <p:nvPr/>
        </p:nvCxnSpPr>
        <p:spPr>
          <a:xfrm flipV="1">
            <a:off x="6773556" y="4124157"/>
            <a:ext cx="762000" cy="3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0906FB7-0162-3087-6300-40E5458021C8}"/>
              </a:ext>
            </a:extLst>
          </p:cNvPr>
          <p:cNvSpPr txBox="1"/>
          <p:nvPr/>
        </p:nvSpPr>
        <p:spPr>
          <a:xfrm>
            <a:off x="7421256" y="3924270"/>
            <a:ext cx="149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 err="1">
                <a:solidFill>
                  <a:srgbClr val="C00000"/>
                </a:solidFill>
              </a:rPr>
              <a:t>ΑΦΜ</a:t>
            </a:r>
            <a:r>
              <a:rPr lang="el-GR" sz="2000" i="1" dirty="0">
                <a:solidFill>
                  <a:srgbClr val="C00000"/>
                </a:solidFill>
              </a:rPr>
              <a:t> ΕΛΚΕ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BC9B9F-53A9-34BB-77CB-FAB7AE12F17C}"/>
              </a:ext>
            </a:extLst>
          </p:cNvPr>
          <p:cNvSpPr txBox="1"/>
          <p:nvPr/>
        </p:nvSpPr>
        <p:spPr>
          <a:xfrm>
            <a:off x="2488353" y="3213557"/>
            <a:ext cx="39197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70C0"/>
                </a:solidFill>
              </a:rPr>
              <a:t>Δικαιούχος - Εταίρος</a:t>
            </a:r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072EA043-C4A2-12D7-54AB-8A3ECA2B71E5}"/>
              </a:ext>
            </a:extLst>
          </p:cNvPr>
          <p:cNvCxnSpPr>
            <a:cxnSpLocks/>
          </p:cNvCxnSpPr>
          <p:nvPr/>
        </p:nvCxnSpPr>
        <p:spPr>
          <a:xfrm flipV="1">
            <a:off x="5705256" y="3428832"/>
            <a:ext cx="762000" cy="3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1CEAAFE-D9D6-3287-09C4-559AF03A8293}"/>
              </a:ext>
            </a:extLst>
          </p:cNvPr>
          <p:cNvSpPr txBox="1"/>
          <p:nvPr/>
        </p:nvSpPr>
        <p:spPr>
          <a:xfrm>
            <a:off x="6314856" y="3228945"/>
            <a:ext cx="3388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Στο επίπεδο του </a:t>
            </a:r>
            <a:r>
              <a:rPr lang="el-GR" sz="2000" i="1" dirty="0" err="1">
                <a:solidFill>
                  <a:srgbClr val="C00000"/>
                </a:solidFill>
              </a:rPr>
              <a:t>ΑΦΜ</a:t>
            </a:r>
            <a:r>
              <a:rPr lang="el-GR" sz="2000" i="1" dirty="0">
                <a:solidFill>
                  <a:srgbClr val="C00000"/>
                </a:solidFill>
              </a:rPr>
              <a:t> ΕΛΚΕ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BE5A61-B7E5-E01F-300C-15B0D6CFF892}"/>
              </a:ext>
            </a:extLst>
          </p:cNvPr>
          <p:cNvSpPr txBox="1"/>
          <p:nvPr/>
        </p:nvSpPr>
        <p:spPr>
          <a:xfrm>
            <a:off x="959094" y="4663530"/>
            <a:ext cx="4585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70C0"/>
                </a:solidFill>
              </a:rPr>
              <a:t>Εργαστήρια – Τμήματα – Ινστιτούτα του ίδιου Ερευνητικού Οργανισμού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966F3590-2A6E-207E-733F-8FB02A91FE7A}"/>
              </a:ext>
            </a:extLst>
          </p:cNvPr>
          <p:cNvCxnSpPr>
            <a:cxnSpLocks/>
          </p:cNvCxnSpPr>
          <p:nvPr/>
        </p:nvCxnSpPr>
        <p:spPr>
          <a:xfrm flipV="1">
            <a:off x="5497206" y="5048082"/>
            <a:ext cx="762000" cy="3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3E3EEFC-F333-DBF4-E37C-AB4B7394F593}"/>
              </a:ext>
            </a:extLst>
          </p:cNvPr>
          <p:cNvSpPr txBox="1"/>
          <p:nvPr/>
        </p:nvSpPr>
        <p:spPr>
          <a:xfrm>
            <a:off x="6259206" y="4694307"/>
            <a:ext cx="4973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C00000"/>
                </a:solidFill>
              </a:rPr>
              <a:t>Αποτύπωση ΜΟΝΟ στο Φυσικό Αντικείμενο </a:t>
            </a:r>
          </a:p>
          <a:p>
            <a:pPr algn="ctr"/>
            <a:r>
              <a:rPr lang="el-GR" sz="2000" i="1" dirty="0">
                <a:solidFill>
                  <a:srgbClr val="C00000"/>
                </a:solidFill>
              </a:rPr>
              <a:t>(όχι στην ανάλυση του π/υ)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9747B91-0221-A044-98B0-C3BEA76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14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2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3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4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4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6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7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8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14" grpId="0"/>
      <p:bldP spid="15" grpId="0"/>
      <p:bldP spid="17" grpId="0"/>
      <p:bldP spid="18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1504955" y="2148925"/>
            <a:ext cx="89842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Συνεργατικά Έργα με Επιχειρήσεις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C3A7E8-7A7F-D764-EC63-EB2519F4B8D4}"/>
              </a:ext>
            </a:extLst>
          </p:cNvPr>
          <p:cNvSpPr txBox="1"/>
          <p:nvPr/>
        </p:nvSpPr>
        <p:spPr>
          <a:xfrm>
            <a:off x="7827437" y="3493281"/>
            <a:ext cx="30040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B050"/>
                </a:solidFill>
              </a:rPr>
              <a:t>Μεγάλες επιχειρήσεις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906FB7-0162-3087-6300-40E5458021C8}"/>
              </a:ext>
            </a:extLst>
          </p:cNvPr>
          <p:cNvSpPr txBox="1"/>
          <p:nvPr/>
        </p:nvSpPr>
        <p:spPr>
          <a:xfrm>
            <a:off x="7314060" y="4196977"/>
            <a:ext cx="40307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0070C0"/>
                </a:solidFill>
              </a:rPr>
              <a:t>Συμμετοχή στην Παρέμβαση Ι &amp; </a:t>
            </a:r>
            <a:r>
              <a:rPr lang="el-GR" sz="2000" i="1" dirty="0" err="1">
                <a:solidFill>
                  <a:srgbClr val="0070C0"/>
                </a:solidFill>
              </a:rPr>
              <a:t>ΙΙ</a:t>
            </a:r>
            <a:r>
              <a:rPr lang="el-GR" sz="2000" i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l-GR" i="1" dirty="0">
                <a:solidFill>
                  <a:srgbClr val="C00000"/>
                </a:solidFill>
              </a:rPr>
              <a:t>(εφόσον συμμετέχει και </a:t>
            </a:r>
            <a:r>
              <a:rPr lang="el-GR" i="1" dirty="0" err="1">
                <a:solidFill>
                  <a:srgbClr val="C00000"/>
                </a:solidFill>
              </a:rPr>
              <a:t>ΜμΕ</a:t>
            </a:r>
            <a:r>
              <a:rPr lang="el-GR" i="1" dirty="0">
                <a:solidFill>
                  <a:srgbClr val="C00000"/>
                </a:solidFill>
              </a:rPr>
              <a:t>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BC9B9F-53A9-34BB-77CB-FAB7AE12F17C}"/>
              </a:ext>
            </a:extLst>
          </p:cNvPr>
          <p:cNvSpPr txBox="1"/>
          <p:nvPr/>
        </p:nvSpPr>
        <p:spPr>
          <a:xfrm>
            <a:off x="896129" y="3480207"/>
            <a:ext cx="40764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B050"/>
                </a:solidFill>
              </a:rPr>
              <a:t>Μικρές και Μεσαίες επιχειρήσεις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CEAAFE-D9D6-3287-09C4-559AF03A8293}"/>
              </a:ext>
            </a:extLst>
          </p:cNvPr>
          <p:cNvSpPr txBox="1"/>
          <p:nvPr/>
        </p:nvSpPr>
        <p:spPr>
          <a:xfrm>
            <a:off x="847150" y="4196177"/>
            <a:ext cx="4174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0070C0"/>
                </a:solidFill>
              </a:rPr>
              <a:t>Συμμετοχή σε όλες τις Παρεμβάσεις</a:t>
            </a:r>
          </a:p>
        </p:txBody>
      </p: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CD07D2BC-0938-FF5F-E4B5-71E4568AD0F0}"/>
              </a:ext>
            </a:extLst>
          </p:cNvPr>
          <p:cNvCxnSpPr>
            <a:cxnSpLocks/>
          </p:cNvCxnSpPr>
          <p:nvPr/>
        </p:nvCxnSpPr>
        <p:spPr>
          <a:xfrm>
            <a:off x="2932779" y="3839213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60E871FD-ADF0-5EAF-1DCE-DBABB434937F}"/>
              </a:ext>
            </a:extLst>
          </p:cNvPr>
          <p:cNvCxnSpPr>
            <a:cxnSpLocks/>
          </p:cNvCxnSpPr>
          <p:nvPr/>
        </p:nvCxnSpPr>
        <p:spPr>
          <a:xfrm>
            <a:off x="9327900" y="3839459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αριθμού διαφάνειας 3">
            <a:extLst>
              <a:ext uri="{FF2B5EF4-FFF2-40B4-BE49-F238E27FC236}">
                <a16:creationId xmlns:a16="http://schemas.microsoft.com/office/drawing/2014/main" id="{79CF04E3-A076-9BFA-D75F-C3A942DF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15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4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2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3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4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14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 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1504955" y="2148925"/>
            <a:ext cx="89842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Συνεργατικά Έργα με Επιχειρήσεις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BE5A61-B7E5-E01F-300C-15B0D6CFF892}"/>
              </a:ext>
            </a:extLst>
          </p:cNvPr>
          <p:cNvSpPr txBox="1"/>
          <p:nvPr/>
        </p:nvSpPr>
        <p:spPr>
          <a:xfrm>
            <a:off x="1806916" y="3872815"/>
            <a:ext cx="2926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B050"/>
                </a:solidFill>
              </a:rPr>
              <a:t>     Συμμετέχοντες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E3EEFC-F333-DBF4-E37C-AB4B7394F593}"/>
              </a:ext>
            </a:extLst>
          </p:cNvPr>
          <p:cNvSpPr txBox="1"/>
          <p:nvPr/>
        </p:nvSpPr>
        <p:spPr>
          <a:xfrm>
            <a:off x="1299460" y="4526569"/>
            <a:ext cx="3941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0070C0"/>
                </a:solidFill>
              </a:rPr>
              <a:t>Τουλάχιστον 1ΜμΕ</a:t>
            </a:r>
            <a:endParaRPr lang="el-GR" i="1" dirty="0">
              <a:solidFill>
                <a:srgbClr val="C00000"/>
              </a:solidFill>
            </a:endParaRPr>
          </a:p>
        </p:txBody>
      </p: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E8D30D88-B68C-E3CB-8534-5E012A3E9F56}"/>
              </a:ext>
            </a:extLst>
          </p:cNvPr>
          <p:cNvCxnSpPr>
            <a:cxnSpLocks/>
          </p:cNvCxnSpPr>
          <p:nvPr/>
        </p:nvCxnSpPr>
        <p:spPr>
          <a:xfrm>
            <a:off x="3268597" y="4196473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F30A984-7503-70BE-51CB-FC5C60C67C4A}"/>
              </a:ext>
            </a:extLst>
          </p:cNvPr>
          <p:cNvSpPr txBox="1"/>
          <p:nvPr/>
        </p:nvSpPr>
        <p:spPr>
          <a:xfrm>
            <a:off x="8374115" y="3883483"/>
            <a:ext cx="2059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B050"/>
                </a:solidFill>
              </a:rPr>
              <a:t>Συμμετέχοντες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0C47F-8B99-D9D5-7278-4BAF5534AF2E}"/>
              </a:ext>
            </a:extLst>
          </p:cNvPr>
          <p:cNvSpPr txBox="1"/>
          <p:nvPr/>
        </p:nvSpPr>
        <p:spPr>
          <a:xfrm>
            <a:off x="8041275" y="4577313"/>
            <a:ext cx="285126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0070C0"/>
                </a:solidFill>
              </a:rPr>
              <a:t>2 Επιχειρήσεις </a:t>
            </a:r>
          </a:p>
          <a:p>
            <a:pPr algn="ctr"/>
            <a:r>
              <a:rPr lang="el-GR" i="1" dirty="0">
                <a:solidFill>
                  <a:srgbClr val="C00000"/>
                </a:solidFill>
              </a:rPr>
              <a:t>(</a:t>
            </a:r>
            <a:r>
              <a:rPr lang="el-GR" i="1" dirty="0">
                <a:solidFill>
                  <a:srgbClr val="FF0000"/>
                </a:solidFill>
              </a:rPr>
              <a:t>Τουλάχιστον 1ΜμΕ</a:t>
            </a:r>
            <a:r>
              <a:rPr lang="el-GR" i="1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51B927D1-19EF-3035-33D0-F142850F8F2A}"/>
              </a:ext>
            </a:extLst>
          </p:cNvPr>
          <p:cNvCxnSpPr>
            <a:cxnSpLocks/>
          </p:cNvCxnSpPr>
          <p:nvPr/>
        </p:nvCxnSpPr>
        <p:spPr>
          <a:xfrm>
            <a:off x="9465353" y="4237868"/>
            <a:ext cx="3110" cy="42204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BC37AB0-14C3-6D87-768A-2D3745A407D6}"/>
              </a:ext>
            </a:extLst>
          </p:cNvPr>
          <p:cNvSpPr txBox="1"/>
          <p:nvPr/>
        </p:nvSpPr>
        <p:spPr>
          <a:xfrm>
            <a:off x="4802909" y="2872855"/>
            <a:ext cx="2586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B050"/>
                </a:solidFill>
              </a:rPr>
              <a:t>Παρέμβαση </a:t>
            </a:r>
            <a:r>
              <a:rPr lang="el-GR" sz="2200" b="1" dirty="0" err="1">
                <a:solidFill>
                  <a:srgbClr val="00B050"/>
                </a:solidFill>
              </a:rPr>
              <a:t>ΙΙ</a:t>
            </a:r>
            <a:endParaRPr lang="el-GR" sz="22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51D379-3D03-8237-C4B6-5F8BD24EE28B}"/>
              </a:ext>
            </a:extLst>
          </p:cNvPr>
          <p:cNvSpPr txBox="1"/>
          <p:nvPr/>
        </p:nvSpPr>
        <p:spPr>
          <a:xfrm>
            <a:off x="1931884" y="3872815"/>
            <a:ext cx="683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>
                <a:solidFill>
                  <a:srgbClr val="00B050"/>
                </a:solidFill>
              </a:rPr>
              <a:t>  </a:t>
            </a:r>
            <a:r>
              <a:rPr lang="el-GR" sz="2200" b="1" dirty="0">
                <a:solidFill>
                  <a:srgbClr val="00B050"/>
                </a:solidFill>
              </a:rPr>
              <a:t>2</a:t>
            </a:r>
            <a:r>
              <a:rPr lang="el-GR" sz="2200" dirty="0">
                <a:solidFill>
                  <a:srgbClr val="00B050"/>
                </a:solidFill>
              </a:rPr>
              <a:t> </a:t>
            </a:r>
            <a:r>
              <a:rPr lang="el-GR" sz="2200" b="1" dirty="0">
                <a:solidFill>
                  <a:srgbClr val="00B050"/>
                </a:solidFill>
              </a:rPr>
              <a:t>≤</a:t>
            </a:r>
            <a:endParaRPr lang="el-GR" sz="2200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16AAC-66AF-2AFD-77DC-F197C60E111A}"/>
              </a:ext>
            </a:extLst>
          </p:cNvPr>
          <p:cNvSpPr txBox="1"/>
          <p:nvPr/>
        </p:nvSpPr>
        <p:spPr>
          <a:xfrm>
            <a:off x="4133088" y="3872815"/>
            <a:ext cx="816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>
                <a:solidFill>
                  <a:srgbClr val="00B050"/>
                </a:solidFill>
              </a:rPr>
              <a:t>≤</a:t>
            </a:r>
            <a:r>
              <a:rPr lang="el-GR" sz="2200" dirty="0">
                <a:solidFill>
                  <a:srgbClr val="00B050"/>
                </a:solidFill>
              </a:rPr>
              <a:t> </a:t>
            </a:r>
            <a:r>
              <a:rPr lang="el-GR" sz="22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7425E6-B5B5-CED1-FE29-9A710A39E4BC}"/>
              </a:ext>
            </a:extLst>
          </p:cNvPr>
          <p:cNvSpPr txBox="1"/>
          <p:nvPr/>
        </p:nvSpPr>
        <p:spPr>
          <a:xfrm>
            <a:off x="9994577" y="3920059"/>
            <a:ext cx="9369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>
                <a:solidFill>
                  <a:srgbClr val="00B050"/>
                </a:solidFill>
              </a:rPr>
              <a:t> ≥</a:t>
            </a:r>
            <a:r>
              <a:rPr lang="el-GR" sz="2200" dirty="0">
                <a:solidFill>
                  <a:srgbClr val="00B050"/>
                </a:solidFill>
              </a:rPr>
              <a:t> </a:t>
            </a:r>
            <a:r>
              <a:rPr lang="el-GR" sz="2200" b="1" dirty="0">
                <a:solidFill>
                  <a:srgbClr val="00B050"/>
                </a:solidFill>
              </a:rPr>
              <a:t>5</a:t>
            </a:r>
          </a:p>
        </p:txBody>
      </p: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6E9FEEBD-11E1-25C4-AFF4-7D39E67E999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3303742"/>
            <a:ext cx="0" cy="29231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Γραμμή σύνδεσης: Γωνιώδης 15">
            <a:extLst>
              <a:ext uri="{FF2B5EF4-FFF2-40B4-BE49-F238E27FC236}">
                <a16:creationId xmlns:a16="http://schemas.microsoft.com/office/drawing/2014/main" id="{6AC3E176-72C1-AED6-0F80-D7C6D049C49E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096000" y="3596053"/>
            <a:ext cx="3307710" cy="287430"/>
          </a:xfrm>
          <a:prstGeom prst="bentConnector2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Γραμμή σύνδεσης: Γωνιώδης 19">
            <a:extLst>
              <a:ext uri="{FF2B5EF4-FFF2-40B4-BE49-F238E27FC236}">
                <a16:creationId xmlns:a16="http://schemas.microsoft.com/office/drawing/2014/main" id="{31DB50E8-3F06-7792-C562-516E7D9ECC9A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 flipV="1">
            <a:off x="3270152" y="3596053"/>
            <a:ext cx="2825848" cy="276762"/>
          </a:xfrm>
          <a:prstGeom prst="bentConnector2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αριθμού διαφάνειας 3">
            <a:extLst>
              <a:ext uri="{FF2B5EF4-FFF2-40B4-BE49-F238E27FC236}">
                <a16:creationId xmlns:a16="http://schemas.microsoft.com/office/drawing/2014/main" id="{701C7484-391F-F9A0-3413-3849430E7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16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1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1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1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1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2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3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3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4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4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55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21" grpId="0"/>
      <p:bldP spid="4" grpId="0"/>
      <p:bldP spid="9" grpId="0"/>
      <p:bldP spid="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DC50C-645B-0111-4457-115DBBA3BB2E}"/>
              </a:ext>
            </a:extLst>
          </p:cNvPr>
          <p:cNvSpPr txBox="1"/>
          <p:nvPr/>
        </p:nvSpPr>
        <p:spPr>
          <a:xfrm>
            <a:off x="3414803" y="1965158"/>
            <a:ext cx="56168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l-GR" sz="2600" b="1" dirty="0">
                <a:solidFill>
                  <a:srgbClr val="002060"/>
                </a:solidFill>
              </a:rPr>
              <a:t>(</a:t>
            </a:r>
            <a:r>
              <a:rPr lang="el-GR" sz="2600" b="1" i="1" dirty="0">
                <a:solidFill>
                  <a:srgbClr val="002060"/>
                </a:solidFill>
              </a:rPr>
              <a:t>υπό επεξεργασία</a:t>
            </a:r>
            <a:r>
              <a:rPr lang="el-GR" sz="2600" b="1" dirty="0">
                <a:solidFill>
                  <a:srgbClr val="002060"/>
                </a:solidFill>
              </a:rPr>
              <a:t>) Μεθοδολογία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E2E524-1415-3CEC-9BED-B6FB31C15806}"/>
              </a:ext>
            </a:extLst>
          </p:cNvPr>
          <p:cNvSpPr txBox="1"/>
          <p:nvPr/>
        </p:nvSpPr>
        <p:spPr>
          <a:xfrm>
            <a:off x="2238263" y="2628862"/>
            <a:ext cx="21076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dirty="0">
                <a:solidFill>
                  <a:srgbClr val="00B050"/>
                </a:solidFill>
              </a:rPr>
              <a:t>Αποτύπωσης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CEAC63-0C2F-8C3A-5E95-D4CD5EE2C6A0}"/>
              </a:ext>
            </a:extLst>
          </p:cNvPr>
          <p:cNvSpPr txBox="1"/>
          <p:nvPr/>
        </p:nvSpPr>
        <p:spPr>
          <a:xfrm>
            <a:off x="5662082" y="2628862"/>
            <a:ext cx="1472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dirty="0">
                <a:solidFill>
                  <a:srgbClr val="00B050"/>
                </a:solidFill>
              </a:rPr>
              <a:t>Ελέγχου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631AB5-4C6F-74FE-3B44-8BD8E99633E0}"/>
              </a:ext>
            </a:extLst>
          </p:cNvPr>
          <p:cNvSpPr txBox="1"/>
          <p:nvPr/>
        </p:nvSpPr>
        <p:spPr>
          <a:xfrm>
            <a:off x="8450310" y="2628862"/>
            <a:ext cx="15034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dirty="0">
                <a:solidFill>
                  <a:srgbClr val="00B050"/>
                </a:solidFill>
              </a:rPr>
              <a:t>Έγκρισης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BA6BEE-9209-5544-9F67-E85DBDDF0B3E}"/>
              </a:ext>
            </a:extLst>
          </p:cNvPr>
          <p:cNvSpPr txBox="1"/>
          <p:nvPr/>
        </p:nvSpPr>
        <p:spPr>
          <a:xfrm>
            <a:off x="4956181" y="3256859"/>
            <a:ext cx="23076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l-GR" sz="2600" b="1" dirty="0">
                <a:solidFill>
                  <a:srgbClr val="002060"/>
                </a:solidFill>
              </a:rPr>
              <a:t>Δαπανών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B0B7BB-8E42-9E63-8DFE-1766C8D43C0E}"/>
              </a:ext>
            </a:extLst>
          </p:cNvPr>
          <p:cNvSpPr txBox="1"/>
          <p:nvPr/>
        </p:nvSpPr>
        <p:spPr>
          <a:xfrm>
            <a:off x="174427" y="4128574"/>
            <a:ext cx="11843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Άμεσες Δαπάνες Προσωπικού + 40% επί των Δαπανών Προσωπικού για κάλυψη των υπολοίπων δαπανών</a:t>
            </a:r>
            <a:endParaRPr lang="el-GR" sz="2400" dirty="0">
              <a:solidFill>
                <a:srgbClr val="00B0F0"/>
              </a:solidFill>
            </a:endParaRP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FFCE7234-20C4-5548-F3A7-26C967EC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17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2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2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3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12" grpId="0"/>
      <p:bldP spid="17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E94DD0-D314-543E-DAF6-5F6677D30E6E}"/>
              </a:ext>
            </a:extLst>
          </p:cNvPr>
          <p:cNvSpPr txBox="1"/>
          <p:nvPr/>
        </p:nvSpPr>
        <p:spPr>
          <a:xfrm>
            <a:off x="1259174" y="3007866"/>
            <a:ext cx="95994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Η υποβολή των Αιτήσεων Χρηματοδότησης (προτάσεων) θα γίνει </a:t>
            </a:r>
            <a:r>
              <a:rPr lang="el-GR" sz="2200" b="1" dirty="0">
                <a:solidFill>
                  <a:srgbClr val="002060"/>
                </a:solidFill>
              </a:rPr>
              <a:t>ηλεκτρονικά</a:t>
            </a:r>
          </a:p>
          <a:p>
            <a:pPr algn="ctr">
              <a:buClr>
                <a:srgbClr val="FF0000"/>
              </a:buClr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στην ελληνική γλώσσα μέσω του πληροφοριακού συστήματος κρατικών ενισχύσεων ΟΠΣΚΕ.</a:t>
            </a: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l-GR" sz="2200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Μαζί με την πρόταση υποβάλλονται </a:t>
            </a:r>
            <a:r>
              <a:rPr lang="el-GR" sz="2200" u="sng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και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όλα τα </a:t>
            </a:r>
            <a:r>
              <a:rPr lang="el-GR" sz="2200" b="1" dirty="0">
                <a:solidFill>
                  <a:srgbClr val="002060"/>
                </a:solidFill>
              </a:rPr>
              <a:t>δικαιολογητικά ένταξης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buClr>
                <a:srgbClr val="FF0000"/>
              </a:buClr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συμπεριλαμβανομένου του </a:t>
            </a:r>
            <a:r>
              <a:rPr lang="el-GR" sz="2200" b="1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συμφωνητικού συνεργασίας 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για συνεργατικά έργα.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D4A3DC-6B59-8D36-227E-901D542268C6}"/>
              </a:ext>
            </a:extLst>
          </p:cNvPr>
          <p:cNvSpPr txBox="1"/>
          <p:nvPr/>
        </p:nvSpPr>
        <p:spPr>
          <a:xfrm>
            <a:off x="3494983" y="2189284"/>
            <a:ext cx="52020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b="1" dirty="0">
                <a:solidFill>
                  <a:srgbClr val="002060"/>
                </a:solidFill>
              </a:rPr>
              <a:t>Υποβολή – Αξιολόγηση Πρότασης</a:t>
            </a:r>
          </a:p>
        </p:txBody>
      </p:sp>
      <p:sp>
        <p:nvSpPr>
          <p:cNvPr id="2" name="Θέση αριθμού διαφάνειας 3">
            <a:extLst>
              <a:ext uri="{FF2B5EF4-FFF2-40B4-BE49-F238E27FC236}">
                <a16:creationId xmlns:a16="http://schemas.microsoft.com/office/drawing/2014/main" id="{B33BCC51-039B-A628-0FAA-8586718DF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18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7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D5D930-8BA3-9CAE-3177-CF10ACD73835}"/>
              </a:ext>
            </a:extLst>
          </p:cNvPr>
          <p:cNvSpPr txBox="1"/>
          <p:nvPr/>
        </p:nvSpPr>
        <p:spPr>
          <a:xfrm>
            <a:off x="1702117" y="2273698"/>
            <a:ext cx="80749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b="1" dirty="0">
                <a:solidFill>
                  <a:srgbClr val="002060"/>
                </a:solidFill>
              </a:rPr>
              <a:t>(εκτιμώμενο) Χρονοδιάγραμμα Δημοσίευσης της Δράσης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73DC4-DB4F-7EAB-12BF-05194F42E87B}"/>
              </a:ext>
            </a:extLst>
          </p:cNvPr>
          <p:cNvSpPr txBox="1"/>
          <p:nvPr/>
        </p:nvSpPr>
        <p:spPr>
          <a:xfrm>
            <a:off x="3400168" y="3206704"/>
            <a:ext cx="4678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Παρέμβαση Ι, </a:t>
            </a:r>
            <a:r>
              <a:rPr lang="el-GR" sz="2200" dirty="0" err="1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ΙΙΙ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 1ο τρίμηνο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EBA1C-4279-95C5-D29F-96F38A51757E}"/>
              </a:ext>
            </a:extLst>
          </p:cNvPr>
          <p:cNvSpPr txBox="1"/>
          <p:nvPr/>
        </p:nvSpPr>
        <p:spPr>
          <a:xfrm>
            <a:off x="3400168" y="3909391"/>
            <a:ext cx="4678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Παρέμβαση </a:t>
            </a:r>
            <a:r>
              <a:rPr lang="el-GR" sz="2200" dirty="0" err="1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ΙΙ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 2ο τρίμηνο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1CA50A-E86E-3970-D213-04F6ECE1B145}"/>
              </a:ext>
            </a:extLst>
          </p:cNvPr>
          <p:cNvSpPr txBox="1"/>
          <p:nvPr/>
        </p:nvSpPr>
        <p:spPr>
          <a:xfrm>
            <a:off x="3400168" y="4662683"/>
            <a:ext cx="4678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Παρέμβαση Ι</a:t>
            </a: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ο τρίμηνο 2023</a:t>
            </a:r>
          </a:p>
        </p:txBody>
      </p:sp>
      <p:sp>
        <p:nvSpPr>
          <p:cNvPr id="8" name="Θέση αριθμού διαφάνειας 3">
            <a:extLst>
              <a:ext uri="{FF2B5EF4-FFF2-40B4-BE49-F238E27FC236}">
                <a16:creationId xmlns:a16="http://schemas.microsoft.com/office/drawing/2014/main" id="{6EF05561-16D4-6DFF-792E-39C43EF1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19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5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D5D930-8BA3-9CAE-3177-CF10ACD73835}"/>
              </a:ext>
            </a:extLst>
          </p:cNvPr>
          <p:cNvSpPr txBox="1"/>
          <p:nvPr/>
        </p:nvSpPr>
        <p:spPr>
          <a:xfrm>
            <a:off x="2058535" y="2236038"/>
            <a:ext cx="80749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b="1" dirty="0">
                <a:solidFill>
                  <a:srgbClr val="002060"/>
                </a:solidFill>
              </a:rPr>
              <a:t>Πληροφορίες για τη Δράση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1CA50A-E86E-3970-D213-04F6ECE1B145}"/>
              </a:ext>
            </a:extLst>
          </p:cNvPr>
          <p:cNvSpPr txBox="1"/>
          <p:nvPr/>
        </p:nvSpPr>
        <p:spPr>
          <a:xfrm>
            <a:off x="511046" y="2955570"/>
            <a:ext cx="104181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Η έναρξη και η λήξη υποβολής προτάσεων θα ορίζεται στην Υπουργική Απόφαση της</a:t>
            </a:r>
          </a:p>
          <a:p>
            <a:pPr algn="ctr">
              <a:buClr>
                <a:srgbClr val="FF0000"/>
              </a:buClr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Αναλυτικής Πρόσκλησης της Δράσης «Ερευνώ - Καινοτομώ 2021-2027», η οποία</a:t>
            </a:r>
          </a:p>
          <a:p>
            <a:pPr algn="ctr">
              <a:buClr>
                <a:srgbClr val="FF0000"/>
              </a:buClr>
            </a:pPr>
            <a:r>
              <a:rPr lang="el-GR" sz="2200" b="1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προγραμματίζεται να εκδοθεί εντός του πρώτου τριμήνου του 2023.</a:t>
            </a:r>
          </a:p>
          <a:p>
            <a:pPr algn="ctr">
              <a:buClr>
                <a:srgbClr val="FF0000"/>
              </a:buClr>
            </a:pPr>
            <a:endParaRPr lang="el-GR" sz="2200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Η Πρόσκληση της Δράσης θα καθορίζει αναλυτικά τους όρους και τις προϋποθέσεις</a:t>
            </a:r>
          </a:p>
          <a:p>
            <a:pPr algn="ctr">
              <a:buClr>
                <a:srgbClr val="FF0000"/>
              </a:buClr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χρηματοδότησης. </a:t>
            </a:r>
          </a:p>
        </p:txBody>
      </p:sp>
      <p:sp>
        <p:nvSpPr>
          <p:cNvPr id="8" name="Θέση αριθμού διαφάνειας 3">
            <a:extLst>
              <a:ext uri="{FF2B5EF4-FFF2-40B4-BE49-F238E27FC236}">
                <a16:creationId xmlns:a16="http://schemas.microsoft.com/office/drawing/2014/main" id="{6EF05561-16D4-6DFF-792E-39C43EF1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20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2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6FD294-2B86-EAD5-6883-91E2DE25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35" y="6144534"/>
            <a:ext cx="4071131" cy="620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E9C86-A687-EC39-A6B7-E5F27DE8E9AB}"/>
              </a:ext>
            </a:extLst>
          </p:cNvPr>
          <p:cNvSpPr txBox="1"/>
          <p:nvPr/>
        </p:nvSpPr>
        <p:spPr>
          <a:xfrm>
            <a:off x="3709053" y="5846863"/>
            <a:ext cx="477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144E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Πρόγραμμα «Ανταγωνιστικότητα 2021 – 2027»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FF5855-E5EC-7560-BF33-A8278167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78" y="114991"/>
            <a:ext cx="758137" cy="925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D3BB0F-4CB7-57E1-701D-47627ECE7FFF}"/>
              </a:ext>
            </a:extLst>
          </p:cNvPr>
          <p:cNvSpPr txBox="1"/>
          <p:nvPr/>
        </p:nvSpPr>
        <p:spPr>
          <a:xfrm>
            <a:off x="867425" y="156760"/>
            <a:ext cx="568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Ειδική Υπηρεσία Διαχείρισης και Εφαρμογής Δράσεων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του Υπουργείου Ανάπτυξης και Επενδύσεων</a:t>
            </a:r>
          </a:p>
          <a:p>
            <a:r>
              <a:rPr lang="el-GR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στους Τομείς της Έρευνας και Καινοτομίας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(ΕΥΔΕ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ΕΚ)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22982-F4A9-F620-056D-F72B2328B719}"/>
              </a:ext>
            </a:extLst>
          </p:cNvPr>
          <p:cNvSpPr txBox="1"/>
          <p:nvPr/>
        </p:nvSpPr>
        <p:spPr>
          <a:xfrm>
            <a:off x="3251688" y="1173040"/>
            <a:ext cx="568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Ερευνώ-Καινοτομώ 2021-2027</a:t>
            </a: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D5D930-8BA3-9CAE-3177-CF10ACD73835}"/>
              </a:ext>
            </a:extLst>
          </p:cNvPr>
          <p:cNvSpPr txBox="1"/>
          <p:nvPr/>
        </p:nvSpPr>
        <p:spPr>
          <a:xfrm>
            <a:off x="2058535" y="2236038"/>
            <a:ext cx="80749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b="1" dirty="0">
                <a:solidFill>
                  <a:srgbClr val="002060"/>
                </a:solidFill>
              </a:rPr>
              <a:t>Πληροφορίες για τη Δράση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73DC4-DB4F-7EAB-12BF-05194F42E87B}"/>
              </a:ext>
            </a:extLst>
          </p:cNvPr>
          <p:cNvSpPr txBox="1"/>
          <p:nvPr/>
        </p:nvSpPr>
        <p:spPr>
          <a:xfrm>
            <a:off x="804471" y="2961124"/>
            <a:ext cx="10583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Η ΕΥΔΕ ΕΚ θα συνεχίσει τη διαχείριση της Δράσης ως Ενδιάμεσος Φορέας Διαχείρισης του Προγράμματος «Ανταγωνιστικότητα» στο ΕΣΠΑ 2021-2027</a:t>
            </a: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l-GR" sz="2200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EBA1C-4279-95C5-D29F-96F38A51757E}"/>
              </a:ext>
            </a:extLst>
          </p:cNvPr>
          <p:cNvSpPr txBox="1"/>
          <p:nvPr/>
        </p:nvSpPr>
        <p:spPr>
          <a:xfrm>
            <a:off x="731266" y="3976762"/>
            <a:ext cx="10215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Αναλυτικές πληροφορίες και ενημέρωση παρέχονται από </a:t>
            </a:r>
            <a:r>
              <a:rPr lang="el-GR" sz="2200" b="1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http://www.eyde-etak.gr</a:t>
            </a:r>
            <a:endParaRPr lang="el-GR" sz="2200" b="1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Clr>
                <a:srgbClr val="FF0000"/>
              </a:buClr>
            </a:pPr>
            <a:endParaRPr lang="el-GR" sz="1000" b="1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b="1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Σύντομα θα ανακοινωθεί η ιστοσελίδα της Δράσης.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1CA50A-E86E-3970-D213-04F6ECE1B145}"/>
              </a:ext>
            </a:extLst>
          </p:cNvPr>
          <p:cNvSpPr txBox="1"/>
          <p:nvPr/>
        </p:nvSpPr>
        <p:spPr>
          <a:xfrm>
            <a:off x="731266" y="5146289"/>
            <a:ext cx="10418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Για ερωτήματα είναι διαθέσιμο το e-</a:t>
            </a:r>
            <a:r>
              <a:rPr lang="el-GR" sz="2200" dirty="0" err="1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el-GR" sz="22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2200" b="1" dirty="0">
                <a:solidFill>
                  <a:srgbClr val="002060"/>
                </a:solidFill>
                <a:hlinkClick r:id="rId5"/>
              </a:rPr>
              <a:t>unitA.eyde@gsrt.gr</a:t>
            </a:r>
            <a:r>
              <a:rPr lang="el-GR" sz="2200" b="1" dirty="0">
                <a:solidFill>
                  <a:srgbClr val="002060"/>
                </a:solidFill>
              </a:rPr>
              <a:t> </a:t>
            </a:r>
          </a:p>
          <a:p>
            <a:pPr marL="342900" indent="-34290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l-GR" sz="2200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Θέση αριθμού διαφάνειας 3">
            <a:extLst>
              <a:ext uri="{FF2B5EF4-FFF2-40B4-BE49-F238E27FC236}">
                <a16:creationId xmlns:a16="http://schemas.microsoft.com/office/drawing/2014/main" id="{6EF05561-16D4-6DFF-792E-39C43EF1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81" y="6089197"/>
            <a:ext cx="455740" cy="365760"/>
          </a:xfrm>
        </p:spPr>
        <p:txBody>
          <a:bodyPr/>
          <a:lstStyle/>
          <a:p>
            <a:fld id="{EA7C8D44-3667-46F6-9772-CC52308E2A7F}" type="slidenum">
              <a:rPr lang="en-US" sz="1400" smtClean="0">
                <a:solidFill>
                  <a:srgbClr val="464653"/>
                </a:solidFill>
              </a:rPr>
              <a:pPr/>
              <a:t>21</a:t>
            </a:fld>
            <a:endParaRPr lang="en-US" sz="1400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9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1405</Words>
  <Application>Microsoft Office PowerPoint</Application>
  <PresentationFormat>Ευρεία οθόνη</PresentationFormat>
  <Paragraphs>266</Paragraphs>
  <Slides>21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Νικόλαος Βαγενάς</dc:creator>
  <cp:lastModifiedBy>Δέσποινα Κράλλη</cp:lastModifiedBy>
  <cp:revision>96</cp:revision>
  <dcterms:created xsi:type="dcterms:W3CDTF">2023-01-18T07:02:45Z</dcterms:created>
  <dcterms:modified xsi:type="dcterms:W3CDTF">2023-01-24T10:52:15Z</dcterms:modified>
</cp:coreProperties>
</file>